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x Gyre Termes" charset="1" panose="00000500000000000000"/>
      <p:regular r:id="rId10"/>
    </p:embeddedFont>
    <p:embeddedFont>
      <p:font typeface="Tex Gyre Termes Bold" charset="1" panose="00000800000000000000"/>
      <p:regular r:id="rId11"/>
    </p:embeddedFont>
    <p:embeddedFont>
      <p:font typeface="Tex Gyre Termes Italics" charset="1" panose="00000500000000000000"/>
      <p:regular r:id="rId12"/>
    </p:embeddedFont>
    <p:embeddedFont>
      <p:font typeface="Tex Gyre Termes Bold Italics" charset="1" panose="00000800000000000000"/>
      <p:regular r:id="rId13"/>
    </p:embeddedFont>
    <p:embeddedFont>
      <p:font typeface="Playfair Display" charset="1" panose="00000500000000000000"/>
      <p:regular r:id="rId14"/>
    </p:embeddedFont>
    <p:embeddedFont>
      <p:font typeface="Playfair Display Bold" charset="1" panose="00000800000000000000"/>
      <p:regular r:id="rId15"/>
    </p:embeddedFont>
    <p:embeddedFont>
      <p:font typeface="Playfair Display Italics" charset="1" panose="00000500000000000000"/>
      <p:regular r:id="rId16"/>
    </p:embeddedFont>
    <p:embeddedFont>
      <p:font typeface="Playfair Display Bold Italics" charset="1" panose="00000800000000000000"/>
      <p:regular r:id="rId17"/>
    </p:embeddedFont>
    <p:embeddedFont>
      <p:font typeface="Playfair Display Heavy" charset="1" panose="00000A00000000000000"/>
      <p:regular r:id="rId18"/>
    </p:embeddedFont>
    <p:embeddedFont>
      <p:font typeface="Playfair Display Heavy Italics" charset="1" panose="00000A00000000000000"/>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
      <p:font typeface="Muller" charset="1" panose="00000500000000000000"/>
      <p:regular r:id="rId38"/>
    </p:embeddedFont>
    <p:embeddedFont>
      <p:font typeface="Muller Bold" charset="1" panose="00000800000000000000"/>
      <p:regular r:id="rId39"/>
    </p:embeddedFont>
    <p:embeddedFont>
      <p:font typeface="Muller Italics" charset="1" panose="00000500000000000000"/>
      <p:regular r:id="rId40"/>
    </p:embeddedFont>
    <p:embeddedFont>
      <p:font typeface="Muller Bold Italics" charset="1" panose="00000800000000000000"/>
      <p:regular r:id="rId41"/>
    </p:embeddedFont>
    <p:embeddedFont>
      <p:font typeface="Muller Thin" charset="1" panose="00000200000000000000"/>
      <p:regular r:id="rId42"/>
    </p:embeddedFont>
    <p:embeddedFont>
      <p:font typeface="Muller Thin Italics" charset="1" panose="00000200000000000000"/>
      <p:regular r:id="rId43"/>
    </p:embeddedFont>
    <p:embeddedFont>
      <p:font typeface="Muller Ultra-Bold" charset="1" panose="00000900000000000000"/>
      <p:regular r:id="rId44"/>
    </p:embeddedFont>
    <p:embeddedFont>
      <p:font typeface="Muller Ultra-Bold Italics" charset="1" panose="00000900000000000000"/>
      <p:regular r:id="rId45"/>
    </p:embeddedFont>
    <p:embeddedFont>
      <p:font typeface="Muller Heavy" charset="1" panose="00000A00000000000000"/>
      <p:regular r:id="rId46"/>
    </p:embeddedFont>
    <p:embeddedFont>
      <p:font typeface="Muller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4.jpeg" Type="http://schemas.openxmlformats.org/officeDocument/2006/relationships/image"/><Relationship Id="rId5" Target="../media/image45.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6.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katerynaHG" TargetMode="External" Type="http://schemas.openxmlformats.org/officeDocument/2006/relationships/hyperlink"/><Relationship Id="rId2" Target="../media/image5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jpe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2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7.png" Type="http://schemas.openxmlformats.org/officeDocument/2006/relationships/image"/><Relationship Id="rId8" Target="../media/image2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38.jpe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false" flipV="false" rot="2845646">
            <a:off x="-2187264" y="4909354"/>
            <a:ext cx="6105334" cy="8229600"/>
          </a:xfrm>
          <a:custGeom>
            <a:avLst/>
            <a:gdLst/>
            <a:ahLst/>
            <a:cxnLst/>
            <a:rect r="r" b="b" t="t" l="l"/>
            <a:pathLst>
              <a:path h="8229600" w="6105334">
                <a:moveTo>
                  <a:pt x="0" y="0"/>
                </a:moveTo>
                <a:lnTo>
                  <a:pt x="6105334" y="0"/>
                </a:lnTo>
                <a:lnTo>
                  <a:pt x="610533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8213964">
            <a:off x="14095300" y="-2324112"/>
            <a:ext cx="7010591" cy="8229600"/>
          </a:xfrm>
          <a:custGeom>
            <a:avLst/>
            <a:gdLst/>
            <a:ahLst/>
            <a:cxnLst/>
            <a:rect r="r" b="b" t="t" l="l"/>
            <a:pathLst>
              <a:path h="8229600" w="7010591">
                <a:moveTo>
                  <a:pt x="0" y="0"/>
                </a:moveTo>
                <a:lnTo>
                  <a:pt x="7010590" y="0"/>
                </a:lnTo>
                <a:lnTo>
                  <a:pt x="701059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0" y="8427452"/>
            <a:ext cx="18288000" cy="2392680"/>
          </a:xfrm>
          <a:custGeom>
            <a:avLst/>
            <a:gdLst/>
            <a:ahLst/>
            <a:cxnLst/>
            <a:rect r="r" b="b" t="t" l="l"/>
            <a:pathLst>
              <a:path h="2392680" w="18288000">
                <a:moveTo>
                  <a:pt x="0" y="0"/>
                </a:moveTo>
                <a:lnTo>
                  <a:pt x="18288000" y="0"/>
                </a:lnTo>
                <a:lnTo>
                  <a:pt x="18288000" y="2392680"/>
                </a:lnTo>
                <a:lnTo>
                  <a:pt x="0" y="2392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0" y="-535711"/>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924577" y="1443880"/>
            <a:ext cx="2112897" cy="2296627"/>
          </a:xfrm>
          <a:custGeom>
            <a:avLst/>
            <a:gdLst/>
            <a:ahLst/>
            <a:cxnLst/>
            <a:rect r="r" b="b" t="t" l="l"/>
            <a:pathLst>
              <a:path h="2296627" w="2112897">
                <a:moveTo>
                  <a:pt x="0" y="0"/>
                </a:moveTo>
                <a:lnTo>
                  <a:pt x="2112896" y="0"/>
                </a:lnTo>
                <a:lnTo>
                  <a:pt x="2112896" y="2296627"/>
                </a:lnTo>
                <a:lnTo>
                  <a:pt x="0" y="2296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516754" y="3629025"/>
            <a:ext cx="9254493" cy="4086225"/>
          </a:xfrm>
          <a:prstGeom prst="rect">
            <a:avLst/>
          </a:prstGeom>
        </p:spPr>
        <p:txBody>
          <a:bodyPr anchor="t" rtlCol="false" tIns="0" lIns="0" bIns="0" rIns="0">
            <a:spAutoFit/>
          </a:bodyPr>
          <a:lstStyle/>
          <a:p>
            <a:pPr algn="ctr">
              <a:lnSpc>
                <a:spcPts val="9900"/>
              </a:lnSpc>
            </a:pPr>
            <a:r>
              <a:rPr lang="en-US" sz="9000">
                <a:solidFill>
                  <a:srgbClr val="1F1B1A"/>
                </a:solidFill>
                <a:latin typeface="Muller Bold"/>
              </a:rPr>
              <a:t>Instacart Grocery Basket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false" flipV="false" rot="0">
            <a:off x="0" y="8427452"/>
            <a:ext cx="18288000" cy="2392680"/>
          </a:xfrm>
          <a:custGeom>
            <a:avLst/>
            <a:gdLst/>
            <a:ahLst/>
            <a:cxnLst/>
            <a:rect r="r" b="b" t="t" l="l"/>
            <a:pathLst>
              <a:path h="2392680" w="18288000">
                <a:moveTo>
                  <a:pt x="0" y="0"/>
                </a:moveTo>
                <a:lnTo>
                  <a:pt x="18288000" y="0"/>
                </a:lnTo>
                <a:lnTo>
                  <a:pt x="18288000" y="2392680"/>
                </a:lnTo>
                <a:lnTo>
                  <a:pt x="0" y="2392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35711"/>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805210" y="1422306"/>
            <a:ext cx="3557436" cy="2001033"/>
            <a:chOff x="0" y="0"/>
            <a:chExt cx="11289030" cy="6350000"/>
          </a:xfrm>
        </p:grpSpPr>
        <p:sp>
          <p:nvSpPr>
            <p:cNvPr name="Freeform 5" id="5"/>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9265" r="0" b="-9265"/>
              </a:stretch>
            </a:blipFill>
          </p:spPr>
        </p:sp>
      </p:grpSp>
      <p:sp>
        <p:nvSpPr>
          <p:cNvPr name="Freeform 6" id="6"/>
          <p:cNvSpPr/>
          <p:nvPr/>
        </p:nvSpPr>
        <p:spPr>
          <a:xfrm flipH="false" flipV="false" rot="0">
            <a:off x="876168" y="4070706"/>
            <a:ext cx="7625205" cy="4571822"/>
          </a:xfrm>
          <a:custGeom>
            <a:avLst/>
            <a:gdLst/>
            <a:ahLst/>
            <a:cxnLst/>
            <a:rect r="r" b="b" t="t" l="l"/>
            <a:pathLst>
              <a:path h="4571822" w="7625205">
                <a:moveTo>
                  <a:pt x="0" y="0"/>
                </a:moveTo>
                <a:lnTo>
                  <a:pt x="7625206" y="0"/>
                </a:lnTo>
                <a:lnTo>
                  <a:pt x="7625206" y="4571822"/>
                </a:lnTo>
                <a:lnTo>
                  <a:pt x="0" y="4571822"/>
                </a:lnTo>
                <a:lnTo>
                  <a:pt x="0" y="0"/>
                </a:lnTo>
                <a:close/>
              </a:path>
            </a:pathLst>
          </a:custGeom>
          <a:blipFill>
            <a:blip r:embed="rId5"/>
            <a:stretch>
              <a:fillRect l="0" t="0" r="0" b="0"/>
            </a:stretch>
          </a:blipFill>
        </p:spPr>
      </p:sp>
      <p:sp>
        <p:nvSpPr>
          <p:cNvPr name="Freeform 7" id="7"/>
          <p:cNvSpPr/>
          <p:nvPr/>
        </p:nvSpPr>
        <p:spPr>
          <a:xfrm flipH="false" flipV="false" rot="-459358">
            <a:off x="8555523" y="6507241"/>
            <a:ext cx="1977775" cy="558721"/>
          </a:xfrm>
          <a:custGeom>
            <a:avLst/>
            <a:gdLst/>
            <a:ahLst/>
            <a:cxnLst/>
            <a:rect r="r" b="b" t="t" l="l"/>
            <a:pathLst>
              <a:path h="558721" w="1977775">
                <a:moveTo>
                  <a:pt x="0" y="0"/>
                </a:moveTo>
                <a:lnTo>
                  <a:pt x="1977774" y="0"/>
                </a:lnTo>
                <a:lnTo>
                  <a:pt x="1977774" y="558721"/>
                </a:lnTo>
                <a:lnTo>
                  <a:pt x="0" y="558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0573046" y="4794619"/>
            <a:ext cx="6335371" cy="2601395"/>
            <a:chOff x="0" y="0"/>
            <a:chExt cx="1668575" cy="685141"/>
          </a:xfrm>
        </p:grpSpPr>
        <p:sp>
          <p:nvSpPr>
            <p:cNvPr name="Freeform 9" id="9"/>
            <p:cNvSpPr/>
            <p:nvPr/>
          </p:nvSpPr>
          <p:spPr>
            <a:xfrm flipH="false" flipV="false" rot="0">
              <a:off x="0" y="0"/>
              <a:ext cx="1668575" cy="685141"/>
            </a:xfrm>
            <a:custGeom>
              <a:avLst/>
              <a:gdLst/>
              <a:ahLst/>
              <a:cxnLst/>
              <a:rect r="r" b="b" t="t" l="l"/>
              <a:pathLst>
                <a:path h="685141" w="1668575">
                  <a:moveTo>
                    <a:pt x="62323" y="0"/>
                  </a:moveTo>
                  <a:lnTo>
                    <a:pt x="1606253" y="0"/>
                  </a:lnTo>
                  <a:cubicBezTo>
                    <a:pt x="1622782" y="0"/>
                    <a:pt x="1638634" y="6566"/>
                    <a:pt x="1650321" y="18254"/>
                  </a:cubicBezTo>
                  <a:cubicBezTo>
                    <a:pt x="1662009" y="29942"/>
                    <a:pt x="1668575" y="45794"/>
                    <a:pt x="1668575" y="62323"/>
                  </a:cubicBezTo>
                  <a:lnTo>
                    <a:pt x="1668575" y="622818"/>
                  </a:lnTo>
                  <a:cubicBezTo>
                    <a:pt x="1668575" y="639347"/>
                    <a:pt x="1662009" y="655199"/>
                    <a:pt x="1650321" y="666887"/>
                  </a:cubicBezTo>
                  <a:cubicBezTo>
                    <a:pt x="1638634" y="678575"/>
                    <a:pt x="1622782" y="685141"/>
                    <a:pt x="1606253" y="685141"/>
                  </a:cubicBezTo>
                  <a:lnTo>
                    <a:pt x="62323" y="685141"/>
                  </a:lnTo>
                  <a:cubicBezTo>
                    <a:pt x="27903" y="685141"/>
                    <a:pt x="0" y="657238"/>
                    <a:pt x="0" y="622818"/>
                  </a:cubicBezTo>
                  <a:lnTo>
                    <a:pt x="0" y="62323"/>
                  </a:lnTo>
                  <a:cubicBezTo>
                    <a:pt x="0" y="45794"/>
                    <a:pt x="6566" y="29942"/>
                    <a:pt x="18254" y="18254"/>
                  </a:cubicBezTo>
                  <a:cubicBezTo>
                    <a:pt x="29942" y="6566"/>
                    <a:pt x="45794" y="0"/>
                    <a:pt x="62323" y="0"/>
                  </a:cubicBezTo>
                  <a:close/>
                </a:path>
              </a:pathLst>
            </a:custGeom>
            <a:solidFill>
              <a:srgbClr val="A9C5C7"/>
            </a:solidFill>
          </p:spPr>
        </p:sp>
        <p:sp>
          <p:nvSpPr>
            <p:cNvPr name="TextBox 10" id="10"/>
            <p:cNvSpPr txBox="true"/>
            <p:nvPr/>
          </p:nvSpPr>
          <p:spPr>
            <a:xfrm>
              <a:off x="0" y="-57150"/>
              <a:ext cx="1668575" cy="742291"/>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15754764" y="7859517"/>
            <a:ext cx="1153654" cy="1253972"/>
          </a:xfrm>
          <a:custGeom>
            <a:avLst/>
            <a:gdLst/>
            <a:ahLst/>
            <a:cxnLst/>
            <a:rect r="r" b="b" t="t" l="l"/>
            <a:pathLst>
              <a:path h="1253972" w="1153654">
                <a:moveTo>
                  <a:pt x="0" y="0"/>
                </a:moveTo>
                <a:lnTo>
                  <a:pt x="1153654" y="0"/>
                </a:lnTo>
                <a:lnTo>
                  <a:pt x="1153654" y="1253972"/>
                </a:lnTo>
                <a:lnTo>
                  <a:pt x="0" y="1253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6871393" y="1374631"/>
            <a:ext cx="10794709" cy="2800477"/>
          </a:xfrm>
          <a:prstGeom prst="rect">
            <a:avLst/>
          </a:prstGeom>
        </p:spPr>
        <p:txBody>
          <a:bodyPr anchor="t" rtlCol="false" tIns="0" lIns="0" bIns="0" rIns="0">
            <a:spAutoFit/>
          </a:bodyPr>
          <a:lstStyle/>
          <a:p>
            <a:pPr algn="ctr">
              <a:lnSpc>
                <a:spcPts val="6944"/>
              </a:lnSpc>
            </a:pPr>
            <a:r>
              <a:rPr lang="en-US" sz="5600">
                <a:solidFill>
                  <a:srgbClr val="B68763"/>
                </a:solidFill>
                <a:latin typeface="Muller Bold"/>
              </a:rPr>
              <a:t>What are the purchasing habits of customers by family status? </a:t>
            </a:r>
          </a:p>
          <a:p>
            <a:pPr algn="ctr" marL="0" indent="0" lvl="0">
              <a:lnSpc>
                <a:spcPts val="6944"/>
              </a:lnSpc>
              <a:spcBef>
                <a:spcPct val="0"/>
              </a:spcBef>
            </a:pPr>
          </a:p>
        </p:txBody>
      </p:sp>
      <p:sp>
        <p:nvSpPr>
          <p:cNvPr name="TextBox 13" id="13"/>
          <p:cNvSpPr txBox="true"/>
          <p:nvPr/>
        </p:nvSpPr>
        <p:spPr>
          <a:xfrm rot="0">
            <a:off x="10699823" y="5371291"/>
            <a:ext cx="6081818" cy="1269492"/>
          </a:xfrm>
          <a:prstGeom prst="rect">
            <a:avLst/>
          </a:prstGeom>
        </p:spPr>
        <p:txBody>
          <a:bodyPr anchor="t" rtlCol="false" tIns="0" lIns="0" bIns="0" rIns="0">
            <a:spAutoFit/>
          </a:bodyPr>
          <a:lstStyle/>
          <a:p>
            <a:pPr algn="ctr">
              <a:lnSpc>
                <a:spcPts val="2499"/>
              </a:lnSpc>
              <a:spcBef>
                <a:spcPct val="0"/>
              </a:spcBef>
            </a:pPr>
            <a:r>
              <a:rPr lang="en-US" sz="2100">
                <a:solidFill>
                  <a:srgbClr val="FFFFFF"/>
                </a:solidFill>
                <a:latin typeface="Poppins"/>
              </a:rPr>
              <a:t>People living independently tend to have the highest average order value, whereas those residing with parents and siblings typically have the lowest.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false" flipV="false" rot="0">
            <a:off x="0" y="8427452"/>
            <a:ext cx="18288000" cy="2392680"/>
          </a:xfrm>
          <a:custGeom>
            <a:avLst/>
            <a:gdLst/>
            <a:ahLst/>
            <a:cxnLst/>
            <a:rect r="r" b="b" t="t" l="l"/>
            <a:pathLst>
              <a:path h="2392680" w="18288000">
                <a:moveTo>
                  <a:pt x="0" y="0"/>
                </a:moveTo>
                <a:lnTo>
                  <a:pt x="18288000" y="0"/>
                </a:lnTo>
                <a:lnTo>
                  <a:pt x="18288000" y="2392680"/>
                </a:lnTo>
                <a:lnTo>
                  <a:pt x="0" y="2392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35711"/>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181117" y="3619463"/>
            <a:ext cx="8880485" cy="5376747"/>
          </a:xfrm>
          <a:custGeom>
            <a:avLst/>
            <a:gdLst/>
            <a:ahLst/>
            <a:cxnLst/>
            <a:rect r="r" b="b" t="t" l="l"/>
            <a:pathLst>
              <a:path h="5376747" w="8880485">
                <a:moveTo>
                  <a:pt x="0" y="0"/>
                </a:moveTo>
                <a:lnTo>
                  <a:pt x="8880485" y="0"/>
                </a:lnTo>
                <a:lnTo>
                  <a:pt x="8880485" y="5376747"/>
                </a:lnTo>
                <a:lnTo>
                  <a:pt x="0" y="5376747"/>
                </a:lnTo>
                <a:lnTo>
                  <a:pt x="0" y="0"/>
                </a:lnTo>
                <a:close/>
              </a:path>
            </a:pathLst>
          </a:custGeom>
          <a:blipFill>
            <a:blip r:embed="rId4"/>
            <a:stretch>
              <a:fillRect l="0" t="0" r="0" b="0"/>
            </a:stretch>
          </a:blipFill>
        </p:spPr>
      </p:sp>
      <p:sp>
        <p:nvSpPr>
          <p:cNvPr name="Freeform 5" id="5"/>
          <p:cNvSpPr/>
          <p:nvPr/>
        </p:nvSpPr>
        <p:spPr>
          <a:xfrm flipH="false" flipV="false" rot="-6051498">
            <a:off x="900135" y="7815737"/>
            <a:ext cx="1129590" cy="1227815"/>
          </a:xfrm>
          <a:custGeom>
            <a:avLst/>
            <a:gdLst/>
            <a:ahLst/>
            <a:cxnLst/>
            <a:rect r="r" b="b" t="t" l="l"/>
            <a:pathLst>
              <a:path h="1227815" w="1129590">
                <a:moveTo>
                  <a:pt x="0" y="0"/>
                </a:moveTo>
                <a:lnTo>
                  <a:pt x="1129589" y="0"/>
                </a:lnTo>
                <a:lnTo>
                  <a:pt x="1129589" y="1227815"/>
                </a:lnTo>
                <a:lnTo>
                  <a:pt x="0" y="1227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72402" y="6218092"/>
            <a:ext cx="4313600" cy="2598944"/>
          </a:xfrm>
          <a:custGeom>
            <a:avLst/>
            <a:gdLst/>
            <a:ahLst/>
            <a:cxnLst/>
            <a:rect r="r" b="b" t="t" l="l"/>
            <a:pathLst>
              <a:path h="2598944" w="4313600">
                <a:moveTo>
                  <a:pt x="0" y="0"/>
                </a:moveTo>
                <a:lnTo>
                  <a:pt x="4313600" y="0"/>
                </a:lnTo>
                <a:lnTo>
                  <a:pt x="4313600" y="2598943"/>
                </a:lnTo>
                <a:lnTo>
                  <a:pt x="0" y="25989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1028080"/>
            <a:ext cx="15712858" cy="1924177"/>
          </a:xfrm>
          <a:prstGeom prst="rect">
            <a:avLst/>
          </a:prstGeom>
        </p:spPr>
        <p:txBody>
          <a:bodyPr anchor="t" rtlCol="false" tIns="0" lIns="0" bIns="0" rIns="0">
            <a:spAutoFit/>
          </a:bodyPr>
          <a:lstStyle/>
          <a:p>
            <a:pPr algn="ctr">
              <a:lnSpc>
                <a:spcPts val="6944"/>
              </a:lnSpc>
            </a:pPr>
            <a:r>
              <a:rPr lang="en-US" sz="5600">
                <a:solidFill>
                  <a:srgbClr val="B68763"/>
                </a:solidFill>
                <a:latin typeface="Muller Bold"/>
              </a:rPr>
              <a:t>Purchasing habits of customers by number of dependants.</a:t>
            </a:r>
          </a:p>
        </p:txBody>
      </p:sp>
      <p:sp>
        <p:nvSpPr>
          <p:cNvPr name="TextBox 8" id="8"/>
          <p:cNvSpPr txBox="true"/>
          <p:nvPr/>
        </p:nvSpPr>
        <p:spPr>
          <a:xfrm rot="0">
            <a:off x="751559" y="3126013"/>
            <a:ext cx="7152417" cy="2898140"/>
          </a:xfrm>
          <a:prstGeom prst="rect">
            <a:avLst/>
          </a:prstGeom>
        </p:spPr>
        <p:txBody>
          <a:bodyPr anchor="t" rtlCol="false" tIns="0" lIns="0" bIns="0" rIns="0">
            <a:spAutoFit/>
          </a:bodyPr>
          <a:lstStyle/>
          <a:p>
            <a:pPr>
              <a:lnSpc>
                <a:spcPts val="3279"/>
              </a:lnSpc>
            </a:pPr>
            <a:r>
              <a:rPr lang="en-US" sz="1999">
                <a:solidFill>
                  <a:srgbClr val="615E5D"/>
                </a:solidFill>
                <a:latin typeface="Muller"/>
              </a:rPr>
              <a:t>The average order value decreases as the number of dependents increases, but the order frequency per user shows an opposite trend, increasing with more dependents. This could indicate that while households with more dependents place orders more frequently, the value of each order is lower.</a:t>
            </a:r>
          </a:p>
          <a:p>
            <a:pPr>
              <a:lnSpc>
                <a:spcPts val="32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true" flipV="true" rot="0">
            <a:off x="0" y="-535711"/>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592" y="1856969"/>
            <a:ext cx="6251247" cy="3750748"/>
          </a:xfrm>
          <a:custGeom>
            <a:avLst/>
            <a:gdLst/>
            <a:ahLst/>
            <a:cxnLst/>
            <a:rect r="r" b="b" t="t" l="l"/>
            <a:pathLst>
              <a:path h="3750748" w="6251247">
                <a:moveTo>
                  <a:pt x="0" y="0"/>
                </a:moveTo>
                <a:lnTo>
                  <a:pt x="6251247" y="0"/>
                </a:lnTo>
                <a:lnTo>
                  <a:pt x="6251247" y="3750748"/>
                </a:lnTo>
                <a:lnTo>
                  <a:pt x="0" y="3750748"/>
                </a:lnTo>
                <a:lnTo>
                  <a:pt x="0" y="0"/>
                </a:lnTo>
                <a:close/>
              </a:path>
            </a:pathLst>
          </a:custGeom>
          <a:blipFill>
            <a:blip r:embed="rId4"/>
            <a:stretch>
              <a:fillRect l="0" t="0" r="0" b="0"/>
            </a:stretch>
          </a:blipFill>
        </p:spPr>
      </p:sp>
      <p:sp>
        <p:nvSpPr>
          <p:cNvPr name="Freeform 4" id="4"/>
          <p:cNvSpPr/>
          <p:nvPr/>
        </p:nvSpPr>
        <p:spPr>
          <a:xfrm flipH="false" flipV="false" rot="0">
            <a:off x="7934900" y="2930800"/>
            <a:ext cx="1565951" cy="1152931"/>
          </a:xfrm>
          <a:custGeom>
            <a:avLst/>
            <a:gdLst/>
            <a:ahLst/>
            <a:cxnLst/>
            <a:rect r="r" b="b" t="t" l="l"/>
            <a:pathLst>
              <a:path h="1152931" w="1565951">
                <a:moveTo>
                  <a:pt x="0" y="0"/>
                </a:moveTo>
                <a:lnTo>
                  <a:pt x="1565950" y="0"/>
                </a:lnTo>
                <a:lnTo>
                  <a:pt x="1565950" y="1152931"/>
                </a:lnTo>
                <a:lnTo>
                  <a:pt x="0" y="1152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45375" y="5640644"/>
            <a:ext cx="7130548" cy="4158151"/>
          </a:xfrm>
          <a:custGeom>
            <a:avLst/>
            <a:gdLst/>
            <a:ahLst/>
            <a:cxnLst/>
            <a:rect r="r" b="b" t="t" l="l"/>
            <a:pathLst>
              <a:path h="4158151" w="7130548">
                <a:moveTo>
                  <a:pt x="0" y="0"/>
                </a:moveTo>
                <a:lnTo>
                  <a:pt x="7130548" y="0"/>
                </a:lnTo>
                <a:lnTo>
                  <a:pt x="7130548" y="4158151"/>
                </a:lnTo>
                <a:lnTo>
                  <a:pt x="0" y="4158151"/>
                </a:lnTo>
                <a:lnTo>
                  <a:pt x="0" y="0"/>
                </a:lnTo>
                <a:close/>
              </a:path>
            </a:pathLst>
          </a:custGeom>
          <a:blipFill>
            <a:blip r:embed="rId7"/>
            <a:stretch>
              <a:fillRect l="0" t="0" r="0" b="0"/>
            </a:stretch>
          </a:blipFill>
        </p:spPr>
      </p:sp>
      <p:sp>
        <p:nvSpPr>
          <p:cNvPr name="Freeform 6" id="6"/>
          <p:cNvSpPr/>
          <p:nvPr/>
        </p:nvSpPr>
        <p:spPr>
          <a:xfrm flipH="false" flipV="false" rot="0">
            <a:off x="7537324" y="6908608"/>
            <a:ext cx="2344865" cy="1779166"/>
          </a:xfrm>
          <a:custGeom>
            <a:avLst/>
            <a:gdLst/>
            <a:ahLst/>
            <a:cxnLst/>
            <a:rect r="r" b="b" t="t" l="l"/>
            <a:pathLst>
              <a:path h="1779166" w="2344865">
                <a:moveTo>
                  <a:pt x="0" y="0"/>
                </a:moveTo>
                <a:lnTo>
                  <a:pt x="2344865" y="0"/>
                </a:lnTo>
                <a:lnTo>
                  <a:pt x="2344865" y="1779166"/>
                </a:lnTo>
                <a:lnTo>
                  <a:pt x="0" y="1779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631962" y="1038361"/>
            <a:ext cx="1309109" cy="1422944"/>
          </a:xfrm>
          <a:custGeom>
            <a:avLst/>
            <a:gdLst/>
            <a:ahLst/>
            <a:cxnLst/>
            <a:rect r="r" b="b" t="t" l="l"/>
            <a:pathLst>
              <a:path h="1422944" w="1309109">
                <a:moveTo>
                  <a:pt x="0" y="0"/>
                </a:moveTo>
                <a:lnTo>
                  <a:pt x="1309109" y="0"/>
                </a:lnTo>
                <a:lnTo>
                  <a:pt x="1309109" y="1422944"/>
                </a:lnTo>
                <a:lnTo>
                  <a:pt x="0" y="14229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297837" y="1060961"/>
            <a:ext cx="9604368" cy="652272"/>
          </a:xfrm>
          <a:prstGeom prst="rect">
            <a:avLst/>
          </a:prstGeom>
        </p:spPr>
        <p:txBody>
          <a:bodyPr anchor="t" rtlCol="false" tIns="0" lIns="0" bIns="0" rIns="0">
            <a:spAutoFit/>
          </a:bodyPr>
          <a:lstStyle/>
          <a:p>
            <a:pPr algn="ctr">
              <a:lnSpc>
                <a:spcPts val="4283"/>
              </a:lnSpc>
              <a:spcBef>
                <a:spcPct val="0"/>
              </a:spcBef>
            </a:pPr>
            <a:r>
              <a:rPr lang="en-US" sz="3599">
                <a:solidFill>
                  <a:srgbClr val="B68763"/>
                </a:solidFill>
                <a:latin typeface="Muller Bold"/>
              </a:rPr>
              <a:t>Purchasing habits by Income</a:t>
            </a:r>
          </a:p>
        </p:txBody>
      </p:sp>
      <p:sp>
        <p:nvSpPr>
          <p:cNvPr name="TextBox 9" id="9"/>
          <p:cNvSpPr txBox="true"/>
          <p:nvPr/>
        </p:nvSpPr>
        <p:spPr>
          <a:xfrm rot="0">
            <a:off x="9900651" y="2820132"/>
            <a:ext cx="7551833" cy="1317117"/>
          </a:xfrm>
          <a:prstGeom prst="rect">
            <a:avLst/>
          </a:prstGeom>
        </p:spPr>
        <p:txBody>
          <a:bodyPr anchor="t" rtlCol="false" tIns="0" lIns="0" bIns="0" rIns="0">
            <a:spAutoFit/>
          </a:bodyPr>
          <a:lstStyle/>
          <a:p>
            <a:pPr>
              <a:lnSpc>
                <a:spcPts val="2499"/>
              </a:lnSpc>
            </a:pPr>
            <a:r>
              <a:rPr lang="en-US" sz="2100">
                <a:solidFill>
                  <a:srgbClr val="808387"/>
                </a:solidFill>
                <a:latin typeface="Muller"/>
              </a:rPr>
              <a:t>The average order value escalates with income level, with individuals in the highest income bracket (150k+) having the greatest order value.</a:t>
            </a:r>
          </a:p>
          <a:p>
            <a:pPr>
              <a:lnSpc>
                <a:spcPts val="2499"/>
              </a:lnSpc>
              <a:spcBef>
                <a:spcPct val="0"/>
              </a:spcBef>
            </a:pPr>
          </a:p>
        </p:txBody>
      </p:sp>
      <p:sp>
        <p:nvSpPr>
          <p:cNvPr name="TextBox 10" id="10"/>
          <p:cNvSpPr txBox="true"/>
          <p:nvPr/>
        </p:nvSpPr>
        <p:spPr>
          <a:xfrm rot="0">
            <a:off x="1028700" y="7370657"/>
            <a:ext cx="6145439" cy="1002792"/>
          </a:xfrm>
          <a:prstGeom prst="rect">
            <a:avLst/>
          </a:prstGeom>
        </p:spPr>
        <p:txBody>
          <a:bodyPr anchor="t" rtlCol="false" tIns="0" lIns="0" bIns="0" rIns="0">
            <a:spAutoFit/>
          </a:bodyPr>
          <a:lstStyle/>
          <a:p>
            <a:pPr algn="ctr">
              <a:lnSpc>
                <a:spcPts val="2499"/>
              </a:lnSpc>
            </a:pPr>
            <a:r>
              <a:rPr lang="en-US" sz="2100">
                <a:solidFill>
                  <a:srgbClr val="808387"/>
                </a:solidFill>
                <a:latin typeface="Muller"/>
              </a:rPr>
              <a:t>The average order value remains relatively stable across various age groups, with a slight decline observed in the oldest age group (66+).</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000" r="0" b="-119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1F1B1A">
                <a:alpha val="41961"/>
              </a:srgbClr>
            </a:solidFill>
          </p:spPr>
        </p:sp>
        <p:sp>
          <p:nvSpPr>
            <p:cNvPr name="TextBox 5" id="5"/>
            <p:cNvSpPr txBox="true"/>
            <p:nvPr/>
          </p:nvSpPr>
          <p:spPr>
            <a:xfrm>
              <a:off x="0" y="-57150"/>
              <a:ext cx="4816593" cy="2766483"/>
            </a:xfrm>
            <a:prstGeom prst="rect">
              <a:avLst/>
            </a:prstGeom>
          </p:spPr>
          <p:txBody>
            <a:bodyPr anchor="ctr" rtlCol="false" tIns="50800" lIns="50800" bIns="50800" rIns="50800"/>
            <a:lstStyle/>
            <a:p>
              <a:pPr algn="ctr">
                <a:lnSpc>
                  <a:spcPts val="2499"/>
                </a:lnSpc>
              </a:pPr>
            </a:p>
          </p:txBody>
        </p:sp>
      </p:grpSp>
      <p:sp>
        <p:nvSpPr>
          <p:cNvPr name="Freeform 6" id="6"/>
          <p:cNvSpPr/>
          <p:nvPr/>
        </p:nvSpPr>
        <p:spPr>
          <a:xfrm flipH="true" flipV="true" rot="0">
            <a:off x="0" y="-535711"/>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6739188"/>
            <a:ext cx="16230600" cy="3867253"/>
            <a:chOff x="0" y="0"/>
            <a:chExt cx="4274726" cy="1018536"/>
          </a:xfrm>
        </p:grpSpPr>
        <p:sp>
          <p:nvSpPr>
            <p:cNvPr name="Freeform 8" id="8"/>
            <p:cNvSpPr/>
            <p:nvPr/>
          </p:nvSpPr>
          <p:spPr>
            <a:xfrm flipH="false" flipV="false" rot="0">
              <a:off x="0" y="0"/>
              <a:ext cx="4274726" cy="1018536"/>
            </a:xfrm>
            <a:custGeom>
              <a:avLst/>
              <a:gdLst/>
              <a:ahLst/>
              <a:cxnLst/>
              <a:rect r="r" b="b" t="t" l="l"/>
              <a:pathLst>
                <a:path h="1018536" w="4274726">
                  <a:moveTo>
                    <a:pt x="19080" y="0"/>
                  </a:moveTo>
                  <a:lnTo>
                    <a:pt x="4255646" y="0"/>
                  </a:lnTo>
                  <a:cubicBezTo>
                    <a:pt x="4266183" y="0"/>
                    <a:pt x="4274726" y="8542"/>
                    <a:pt x="4274726" y="19080"/>
                  </a:cubicBezTo>
                  <a:lnTo>
                    <a:pt x="4274726" y="999456"/>
                  </a:lnTo>
                  <a:cubicBezTo>
                    <a:pt x="4274726" y="1009993"/>
                    <a:pt x="4266183" y="1018536"/>
                    <a:pt x="4255646" y="1018536"/>
                  </a:cubicBezTo>
                  <a:lnTo>
                    <a:pt x="19080" y="1018536"/>
                  </a:lnTo>
                  <a:cubicBezTo>
                    <a:pt x="8542" y="1018536"/>
                    <a:pt x="0" y="1009993"/>
                    <a:pt x="0" y="999456"/>
                  </a:cubicBezTo>
                  <a:lnTo>
                    <a:pt x="0" y="19080"/>
                  </a:lnTo>
                  <a:cubicBezTo>
                    <a:pt x="0" y="8542"/>
                    <a:pt x="8542" y="0"/>
                    <a:pt x="19080" y="0"/>
                  </a:cubicBezTo>
                  <a:close/>
                </a:path>
              </a:pathLst>
            </a:custGeom>
            <a:solidFill>
              <a:srgbClr val="FFFFFF"/>
            </a:solidFill>
            <a:ln cap="rnd">
              <a:noFill/>
              <a:prstDash val="solid"/>
              <a:round/>
            </a:ln>
          </p:spPr>
        </p:sp>
        <p:sp>
          <p:nvSpPr>
            <p:cNvPr name="TextBox 9" id="9"/>
            <p:cNvSpPr txBox="true"/>
            <p:nvPr/>
          </p:nvSpPr>
          <p:spPr>
            <a:xfrm>
              <a:off x="0" y="-57150"/>
              <a:ext cx="4274726" cy="1075686"/>
            </a:xfrm>
            <a:prstGeom prst="rect">
              <a:avLst/>
            </a:prstGeom>
          </p:spPr>
          <p:txBody>
            <a:bodyPr anchor="ctr" rtlCol="false" tIns="50800" lIns="50800" bIns="50800" rIns="50800"/>
            <a:lstStyle/>
            <a:p>
              <a:pPr algn="ctr">
                <a:lnSpc>
                  <a:spcPts val="2499"/>
                </a:lnSpc>
              </a:pPr>
            </a:p>
          </p:txBody>
        </p:sp>
      </p:grpSp>
      <p:sp>
        <p:nvSpPr>
          <p:cNvPr name="AutoShape 10" id="10"/>
          <p:cNvSpPr/>
          <p:nvPr/>
        </p:nvSpPr>
        <p:spPr>
          <a:xfrm rot="5400000">
            <a:off x="5478710" y="8494044"/>
            <a:ext cx="1357595" cy="0"/>
          </a:xfrm>
          <a:prstGeom prst="line">
            <a:avLst/>
          </a:prstGeom>
          <a:ln cap="flat" w="38100">
            <a:solidFill>
              <a:srgbClr val="1F1B1A">
                <a:alpha val="19608"/>
              </a:srgbClr>
            </a:solidFill>
            <a:prstDash val="solid"/>
            <a:headEnd type="none" len="sm" w="sm"/>
            <a:tailEnd type="none" len="sm" w="sm"/>
          </a:ln>
        </p:spPr>
      </p:sp>
      <p:sp>
        <p:nvSpPr>
          <p:cNvPr name="AutoShape 11" id="11"/>
          <p:cNvSpPr/>
          <p:nvPr/>
        </p:nvSpPr>
        <p:spPr>
          <a:xfrm rot="5400000">
            <a:off x="11013300" y="8494044"/>
            <a:ext cx="1357595" cy="0"/>
          </a:xfrm>
          <a:prstGeom prst="line">
            <a:avLst/>
          </a:prstGeom>
          <a:ln cap="flat" w="38100">
            <a:solidFill>
              <a:srgbClr val="1F1B1A">
                <a:alpha val="19608"/>
              </a:srgbClr>
            </a:solidFill>
            <a:prstDash val="solid"/>
            <a:headEnd type="none" len="sm" w="sm"/>
            <a:tailEnd type="none" len="sm" w="sm"/>
          </a:ln>
        </p:spPr>
      </p:sp>
      <p:sp>
        <p:nvSpPr>
          <p:cNvPr name="Freeform 12" id="12"/>
          <p:cNvSpPr/>
          <p:nvPr/>
        </p:nvSpPr>
        <p:spPr>
          <a:xfrm flipH="false" flipV="false" rot="0">
            <a:off x="14317648" y="8672815"/>
            <a:ext cx="944178" cy="953715"/>
          </a:xfrm>
          <a:custGeom>
            <a:avLst/>
            <a:gdLst/>
            <a:ahLst/>
            <a:cxnLst/>
            <a:rect r="r" b="b" t="t" l="l"/>
            <a:pathLst>
              <a:path h="953715" w="944178">
                <a:moveTo>
                  <a:pt x="0" y="0"/>
                </a:moveTo>
                <a:lnTo>
                  <a:pt x="944178" y="0"/>
                </a:lnTo>
                <a:lnTo>
                  <a:pt x="944178" y="953715"/>
                </a:lnTo>
                <a:lnTo>
                  <a:pt x="0" y="9537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28369" y="8466503"/>
            <a:ext cx="2192868" cy="626534"/>
          </a:xfrm>
          <a:custGeom>
            <a:avLst/>
            <a:gdLst/>
            <a:ahLst/>
            <a:cxnLst/>
            <a:rect r="r" b="b" t="t" l="l"/>
            <a:pathLst>
              <a:path h="626534" w="2192868">
                <a:moveTo>
                  <a:pt x="0" y="0"/>
                </a:moveTo>
                <a:lnTo>
                  <a:pt x="2192867" y="0"/>
                </a:lnTo>
                <a:lnTo>
                  <a:pt x="2192867" y="626534"/>
                </a:lnTo>
                <a:lnTo>
                  <a:pt x="0" y="626534"/>
                </a:lnTo>
                <a:lnTo>
                  <a:pt x="0" y="0"/>
                </a:lnTo>
                <a:close/>
              </a:path>
            </a:pathLst>
          </a:custGeom>
          <a:blipFill>
            <a:blip r:embed="rId7"/>
            <a:stretch>
              <a:fillRect l="0" t="0" r="0" b="0"/>
            </a:stretch>
          </a:blipFill>
        </p:spPr>
      </p:sp>
      <p:sp>
        <p:nvSpPr>
          <p:cNvPr name="Freeform 14" id="14"/>
          <p:cNvSpPr/>
          <p:nvPr/>
        </p:nvSpPr>
        <p:spPr>
          <a:xfrm flipH="false" flipV="false" rot="0">
            <a:off x="7828369" y="9258300"/>
            <a:ext cx="2278253" cy="545987"/>
          </a:xfrm>
          <a:custGeom>
            <a:avLst/>
            <a:gdLst/>
            <a:ahLst/>
            <a:cxnLst/>
            <a:rect r="r" b="b" t="t" l="l"/>
            <a:pathLst>
              <a:path h="545987" w="2278253">
                <a:moveTo>
                  <a:pt x="0" y="0"/>
                </a:moveTo>
                <a:lnTo>
                  <a:pt x="2278252" y="0"/>
                </a:lnTo>
                <a:lnTo>
                  <a:pt x="2278252" y="545987"/>
                </a:lnTo>
                <a:lnTo>
                  <a:pt x="0" y="545987"/>
                </a:lnTo>
                <a:lnTo>
                  <a:pt x="0" y="0"/>
                </a:lnTo>
                <a:close/>
              </a:path>
            </a:pathLst>
          </a:custGeom>
          <a:blipFill>
            <a:blip r:embed="rId8"/>
            <a:stretch>
              <a:fillRect l="0" t="0" r="0" b="0"/>
            </a:stretch>
          </a:blipFill>
        </p:spPr>
      </p:sp>
      <p:sp>
        <p:nvSpPr>
          <p:cNvPr name="Freeform 15" id="15"/>
          <p:cNvSpPr/>
          <p:nvPr/>
        </p:nvSpPr>
        <p:spPr>
          <a:xfrm flipH="false" flipV="false" rot="0">
            <a:off x="2152439" y="8418966"/>
            <a:ext cx="2696282" cy="1348141"/>
          </a:xfrm>
          <a:custGeom>
            <a:avLst/>
            <a:gdLst/>
            <a:ahLst/>
            <a:cxnLst/>
            <a:rect r="r" b="b" t="t" l="l"/>
            <a:pathLst>
              <a:path h="1348141" w="2696282">
                <a:moveTo>
                  <a:pt x="0" y="0"/>
                </a:moveTo>
                <a:lnTo>
                  <a:pt x="2696282" y="0"/>
                </a:lnTo>
                <a:lnTo>
                  <a:pt x="2696282" y="1348141"/>
                </a:lnTo>
                <a:lnTo>
                  <a:pt x="0" y="1348141"/>
                </a:lnTo>
                <a:lnTo>
                  <a:pt x="0" y="0"/>
                </a:lnTo>
                <a:close/>
              </a:path>
            </a:pathLst>
          </a:custGeom>
          <a:blipFill>
            <a:blip r:embed="rId9"/>
            <a:stretch>
              <a:fillRect l="0" t="0" r="0" b="0"/>
            </a:stretch>
          </a:blipFill>
        </p:spPr>
      </p:sp>
      <p:sp>
        <p:nvSpPr>
          <p:cNvPr name="TextBox 16" id="16"/>
          <p:cNvSpPr txBox="true"/>
          <p:nvPr/>
        </p:nvSpPr>
        <p:spPr>
          <a:xfrm rot="0">
            <a:off x="4777423" y="2409167"/>
            <a:ext cx="8733153" cy="2244090"/>
          </a:xfrm>
          <a:prstGeom prst="rect">
            <a:avLst/>
          </a:prstGeom>
        </p:spPr>
        <p:txBody>
          <a:bodyPr anchor="t" rtlCol="false" tIns="0" lIns="0" bIns="0" rIns="0">
            <a:spAutoFit/>
          </a:bodyPr>
          <a:lstStyle/>
          <a:p>
            <a:pPr algn="ctr" marL="0" indent="0" lvl="0">
              <a:lnSpc>
                <a:spcPts val="14880"/>
              </a:lnSpc>
              <a:spcBef>
                <a:spcPct val="0"/>
              </a:spcBef>
            </a:pPr>
            <a:r>
              <a:rPr lang="en-US" sz="12000">
                <a:solidFill>
                  <a:srgbClr val="FFFFFF"/>
                </a:solidFill>
                <a:latin typeface="Muller Bold"/>
              </a:rPr>
              <a:t>Thank you</a:t>
            </a:r>
          </a:p>
        </p:txBody>
      </p:sp>
      <p:sp>
        <p:nvSpPr>
          <p:cNvPr name="TextBox 17" id="17"/>
          <p:cNvSpPr txBox="true"/>
          <p:nvPr/>
        </p:nvSpPr>
        <p:spPr>
          <a:xfrm rot="0">
            <a:off x="12911028" y="7748572"/>
            <a:ext cx="3610851" cy="508381"/>
          </a:xfrm>
          <a:prstGeom prst="rect">
            <a:avLst/>
          </a:prstGeom>
        </p:spPr>
        <p:txBody>
          <a:bodyPr anchor="t" rtlCol="false" tIns="0" lIns="0" bIns="0" rIns="0">
            <a:spAutoFit/>
          </a:bodyPr>
          <a:lstStyle/>
          <a:p>
            <a:pPr algn="ctr">
              <a:lnSpc>
                <a:spcPts val="3331"/>
              </a:lnSpc>
            </a:pPr>
            <a:r>
              <a:rPr lang="en-US" sz="2799" u="sng">
                <a:solidFill>
                  <a:srgbClr val="1F1B1A"/>
                </a:solidFill>
                <a:latin typeface="Muller Bold"/>
                <a:hlinkClick r:id="rId10" tooltip="https://github.com/katerynaHG"/>
              </a:rPr>
              <a:t>My Github</a:t>
            </a:r>
          </a:p>
        </p:txBody>
      </p:sp>
      <p:sp>
        <p:nvSpPr>
          <p:cNvPr name="TextBox 18" id="18"/>
          <p:cNvSpPr txBox="true"/>
          <p:nvPr/>
        </p:nvSpPr>
        <p:spPr>
          <a:xfrm rot="0">
            <a:off x="7119377" y="7748572"/>
            <a:ext cx="3610851" cy="508381"/>
          </a:xfrm>
          <a:prstGeom prst="rect">
            <a:avLst/>
          </a:prstGeom>
        </p:spPr>
        <p:txBody>
          <a:bodyPr anchor="t" rtlCol="false" tIns="0" lIns="0" bIns="0" rIns="0">
            <a:spAutoFit/>
          </a:bodyPr>
          <a:lstStyle/>
          <a:p>
            <a:pPr algn="ctr">
              <a:lnSpc>
                <a:spcPts val="3331"/>
              </a:lnSpc>
            </a:pPr>
            <a:r>
              <a:rPr lang="en-US" sz="2799">
                <a:solidFill>
                  <a:srgbClr val="1F1B1A"/>
                </a:solidFill>
                <a:latin typeface="Muller Bold"/>
              </a:rPr>
              <a:t>Visualizations</a:t>
            </a:r>
          </a:p>
        </p:txBody>
      </p:sp>
      <p:sp>
        <p:nvSpPr>
          <p:cNvPr name="TextBox 19" id="19"/>
          <p:cNvSpPr txBox="true"/>
          <p:nvPr/>
        </p:nvSpPr>
        <p:spPr>
          <a:xfrm rot="0">
            <a:off x="1695155" y="7748572"/>
            <a:ext cx="3610851" cy="508381"/>
          </a:xfrm>
          <a:prstGeom prst="rect">
            <a:avLst/>
          </a:prstGeom>
        </p:spPr>
        <p:txBody>
          <a:bodyPr anchor="t" rtlCol="false" tIns="0" lIns="0" bIns="0" rIns="0">
            <a:spAutoFit/>
          </a:bodyPr>
          <a:lstStyle/>
          <a:p>
            <a:pPr algn="ctr">
              <a:lnSpc>
                <a:spcPts val="3331"/>
              </a:lnSpc>
            </a:pPr>
            <a:r>
              <a:rPr lang="en-US" sz="2799">
                <a:solidFill>
                  <a:srgbClr val="1F1B1A"/>
                </a:solidFill>
                <a:latin typeface="Muller Bold"/>
              </a:rPr>
              <a:t>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grpSp>
        <p:nvGrpSpPr>
          <p:cNvPr name="Group 2" id="2"/>
          <p:cNvGrpSpPr/>
          <p:nvPr/>
        </p:nvGrpSpPr>
        <p:grpSpPr>
          <a:xfrm rot="0">
            <a:off x="1028700" y="1484499"/>
            <a:ext cx="5887676" cy="5887653"/>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49999" t="0" r="0" b="0"/>
              </a:stretch>
            </a:blipFill>
          </p:spPr>
        </p:sp>
      </p:grpSp>
      <p:grpSp>
        <p:nvGrpSpPr>
          <p:cNvPr name="Group 4" id="4"/>
          <p:cNvGrpSpPr/>
          <p:nvPr/>
        </p:nvGrpSpPr>
        <p:grpSpPr>
          <a:xfrm rot="0">
            <a:off x="3842791" y="4467291"/>
            <a:ext cx="4061185" cy="4061169"/>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F4F2F0"/>
            </a:solidFill>
            <a:ln w="12700">
              <a:solidFill>
                <a:srgbClr val="000000"/>
              </a:solidFill>
            </a:ln>
          </p:spPr>
        </p:sp>
      </p:grpSp>
      <p:grpSp>
        <p:nvGrpSpPr>
          <p:cNvPr name="Group 6" id="6"/>
          <p:cNvGrpSpPr/>
          <p:nvPr/>
        </p:nvGrpSpPr>
        <p:grpSpPr>
          <a:xfrm rot="0">
            <a:off x="4030633" y="4655132"/>
            <a:ext cx="3685501" cy="3685487"/>
            <a:chOff x="0" y="0"/>
            <a:chExt cx="6350000" cy="6349975"/>
          </a:xfrm>
        </p:grpSpPr>
        <p:sp>
          <p:nvSpPr>
            <p:cNvPr name="Freeform 7" id="7"/>
            <p:cNvSpPr/>
            <p:nvPr/>
          </p:nvSpPr>
          <p:spPr>
            <a:xfrm flipH="true" flipV="false" rot="0">
              <a:off x="0" y="0"/>
              <a:ext cx="6350000" cy="6349975"/>
            </a:xfrm>
            <a:custGeom>
              <a:avLst/>
              <a:gdLst/>
              <a:ahLst/>
              <a:cxnLst/>
              <a:rect r="r" b="b" t="t" l="l"/>
              <a:pathLst>
                <a:path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a:blip r:embed="rId3"/>
              <a:stretch>
                <a:fillRect l="-47873" t="0" r="-2125" b="0"/>
              </a:stretch>
            </a:blipFill>
          </p:spPr>
        </p:sp>
      </p:grpSp>
      <p:sp>
        <p:nvSpPr>
          <p:cNvPr name="Freeform 8" id="8"/>
          <p:cNvSpPr/>
          <p:nvPr/>
        </p:nvSpPr>
        <p:spPr>
          <a:xfrm flipH="false" flipV="false" rot="0">
            <a:off x="0" y="8427452"/>
            <a:ext cx="18288000" cy="2392680"/>
          </a:xfrm>
          <a:custGeom>
            <a:avLst/>
            <a:gdLst/>
            <a:ahLst/>
            <a:cxnLst/>
            <a:rect r="r" b="b" t="t" l="l"/>
            <a:pathLst>
              <a:path h="2392680" w="18288000">
                <a:moveTo>
                  <a:pt x="0" y="0"/>
                </a:moveTo>
                <a:lnTo>
                  <a:pt x="18288000" y="0"/>
                </a:lnTo>
                <a:lnTo>
                  <a:pt x="18288000" y="2392680"/>
                </a:lnTo>
                <a:lnTo>
                  <a:pt x="0" y="2392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0">
            <a:off x="0" y="-535711"/>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493770" y="7556492"/>
            <a:ext cx="1703564" cy="1851700"/>
          </a:xfrm>
          <a:custGeom>
            <a:avLst/>
            <a:gdLst/>
            <a:ahLst/>
            <a:cxnLst/>
            <a:rect r="r" b="b" t="t" l="l"/>
            <a:pathLst>
              <a:path h="1851700" w="1703564">
                <a:moveTo>
                  <a:pt x="0" y="0"/>
                </a:moveTo>
                <a:lnTo>
                  <a:pt x="1703564" y="0"/>
                </a:lnTo>
                <a:lnTo>
                  <a:pt x="1703564" y="1851700"/>
                </a:lnTo>
                <a:lnTo>
                  <a:pt x="0" y="1851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6769024" y="1205391"/>
            <a:ext cx="7152417" cy="1047877"/>
          </a:xfrm>
          <a:prstGeom prst="rect">
            <a:avLst/>
          </a:prstGeom>
        </p:spPr>
        <p:txBody>
          <a:bodyPr anchor="t" rtlCol="false" tIns="0" lIns="0" bIns="0" rIns="0">
            <a:spAutoFit/>
          </a:bodyPr>
          <a:lstStyle/>
          <a:p>
            <a:pPr>
              <a:lnSpc>
                <a:spcPts val="6944"/>
              </a:lnSpc>
            </a:pPr>
            <a:r>
              <a:rPr lang="en-US" sz="5600">
                <a:solidFill>
                  <a:srgbClr val="1F1B1A"/>
                </a:solidFill>
                <a:latin typeface="Muller Bold"/>
              </a:rPr>
              <a:t>Introduction</a:t>
            </a:r>
          </a:p>
        </p:txBody>
      </p:sp>
      <p:sp>
        <p:nvSpPr>
          <p:cNvPr name="TextBox 12" id="12"/>
          <p:cNvSpPr txBox="true"/>
          <p:nvPr/>
        </p:nvSpPr>
        <p:spPr>
          <a:xfrm rot="0">
            <a:off x="9148899" y="7163616"/>
            <a:ext cx="8111402" cy="671451"/>
          </a:xfrm>
          <a:prstGeom prst="rect">
            <a:avLst/>
          </a:prstGeom>
        </p:spPr>
        <p:txBody>
          <a:bodyPr anchor="t" rtlCol="false" tIns="0" lIns="0" bIns="0" rIns="0">
            <a:spAutoFit/>
          </a:bodyPr>
          <a:lstStyle/>
          <a:p>
            <a:pPr>
              <a:lnSpc>
                <a:spcPts val="4404"/>
              </a:lnSpc>
            </a:pPr>
            <a:r>
              <a:rPr lang="en-US" sz="3701">
                <a:solidFill>
                  <a:srgbClr val="292929"/>
                </a:solidFill>
                <a:latin typeface="Muller Bold"/>
              </a:rPr>
              <a:t>Data Limitations</a:t>
            </a:r>
          </a:p>
        </p:txBody>
      </p:sp>
      <p:sp>
        <p:nvSpPr>
          <p:cNvPr name="TextBox 13" id="13"/>
          <p:cNvSpPr txBox="true"/>
          <p:nvPr/>
        </p:nvSpPr>
        <p:spPr>
          <a:xfrm rot="0">
            <a:off x="8696126" y="5109518"/>
            <a:ext cx="9016949" cy="1749552"/>
          </a:xfrm>
          <a:prstGeom prst="rect">
            <a:avLst/>
          </a:prstGeom>
        </p:spPr>
        <p:txBody>
          <a:bodyPr anchor="t" rtlCol="false" tIns="0" lIns="0" bIns="0" rIns="0">
            <a:spAutoFit/>
          </a:bodyPr>
          <a:lstStyle/>
          <a:p>
            <a:pPr algn="l" marL="0" indent="0" lvl="0">
              <a:lnSpc>
                <a:spcPts val="3444"/>
              </a:lnSpc>
              <a:spcBef>
                <a:spcPct val="0"/>
              </a:spcBef>
            </a:pPr>
            <a:r>
              <a:rPr lang="en-US" sz="2100">
                <a:solidFill>
                  <a:srgbClr val="615E5D">
                    <a:alpha val="80000"/>
                  </a:srgbClr>
                </a:solidFill>
                <a:latin typeface="Muller"/>
              </a:rPr>
              <a:t>The Instacart stakeholders focus on customer variety and behaviors for targeted marketing strategies. They aim to tailor campaigns to different customer profiles for increased product sales, seeking insights to refine their approach.</a:t>
            </a:r>
          </a:p>
        </p:txBody>
      </p:sp>
      <p:sp>
        <p:nvSpPr>
          <p:cNvPr name="TextBox 14" id="14"/>
          <p:cNvSpPr txBox="true"/>
          <p:nvPr/>
        </p:nvSpPr>
        <p:spPr>
          <a:xfrm rot="0">
            <a:off x="9144000" y="7894678"/>
            <a:ext cx="6276751" cy="860766"/>
          </a:xfrm>
          <a:prstGeom prst="rect">
            <a:avLst/>
          </a:prstGeom>
        </p:spPr>
        <p:txBody>
          <a:bodyPr anchor="t" rtlCol="false" tIns="0" lIns="0" bIns="0" rIns="0">
            <a:spAutoFit/>
          </a:bodyPr>
          <a:lstStyle/>
          <a:p>
            <a:pPr algn="l" marL="0" indent="0" lvl="0">
              <a:lnSpc>
                <a:spcPts val="3279"/>
              </a:lnSpc>
              <a:spcBef>
                <a:spcPct val="0"/>
              </a:spcBef>
            </a:pPr>
            <a:r>
              <a:rPr lang="en-US" sz="1999">
                <a:solidFill>
                  <a:srgbClr val="615E5D">
                    <a:alpha val="80000"/>
                  </a:srgbClr>
                </a:solidFill>
                <a:latin typeface="Muller"/>
              </a:rPr>
              <a:t>Data Set was created for learning purposes and some information  is limited. </a:t>
            </a:r>
          </a:p>
        </p:txBody>
      </p:sp>
      <p:sp>
        <p:nvSpPr>
          <p:cNvPr name="TextBox 15" id="15"/>
          <p:cNvSpPr txBox="true"/>
          <p:nvPr/>
        </p:nvSpPr>
        <p:spPr>
          <a:xfrm rot="0">
            <a:off x="12347503" y="2618101"/>
            <a:ext cx="36589" cy="1465334"/>
          </a:xfrm>
          <a:prstGeom prst="rect">
            <a:avLst/>
          </a:prstGeom>
        </p:spPr>
        <p:txBody>
          <a:bodyPr anchor="t" rtlCol="false" tIns="0" lIns="0" bIns="0" rIns="0">
            <a:spAutoFit/>
          </a:bodyPr>
          <a:lstStyle/>
          <a:p>
            <a:pPr algn="ctr">
              <a:lnSpc>
                <a:spcPts val="9599"/>
              </a:lnSpc>
              <a:spcBef>
                <a:spcPct val="0"/>
              </a:spcBef>
            </a:pPr>
          </a:p>
        </p:txBody>
      </p:sp>
      <p:sp>
        <p:nvSpPr>
          <p:cNvPr name="TextBox 16" id="16"/>
          <p:cNvSpPr txBox="true"/>
          <p:nvPr/>
        </p:nvSpPr>
        <p:spPr>
          <a:xfrm rot="0">
            <a:off x="12764875" y="2656244"/>
            <a:ext cx="9525" cy="450845"/>
          </a:xfrm>
          <a:prstGeom prst="rect">
            <a:avLst/>
          </a:prstGeom>
        </p:spPr>
        <p:txBody>
          <a:bodyPr anchor="t" rtlCol="false" tIns="0" lIns="0" bIns="0" rIns="0">
            <a:spAutoFit/>
          </a:bodyPr>
          <a:lstStyle/>
          <a:p>
            <a:pPr algn="ctr">
              <a:lnSpc>
                <a:spcPts val="2969"/>
              </a:lnSpc>
              <a:spcBef>
                <a:spcPct val="0"/>
              </a:spcBef>
            </a:pPr>
          </a:p>
        </p:txBody>
      </p:sp>
      <p:sp>
        <p:nvSpPr>
          <p:cNvPr name="TextBox 17" id="17"/>
          <p:cNvSpPr txBox="true"/>
          <p:nvPr/>
        </p:nvSpPr>
        <p:spPr>
          <a:xfrm rot="0">
            <a:off x="7929167" y="2577118"/>
            <a:ext cx="9690466" cy="1002792"/>
          </a:xfrm>
          <a:prstGeom prst="rect">
            <a:avLst/>
          </a:prstGeom>
        </p:spPr>
        <p:txBody>
          <a:bodyPr anchor="t" rtlCol="false" tIns="0" lIns="0" bIns="0" rIns="0">
            <a:spAutoFit/>
          </a:bodyPr>
          <a:lstStyle/>
          <a:p>
            <a:pPr>
              <a:lnSpc>
                <a:spcPts val="2499"/>
              </a:lnSpc>
              <a:spcBef>
                <a:spcPct val="0"/>
              </a:spcBef>
            </a:pPr>
            <a:r>
              <a:rPr lang="en-US" sz="2100">
                <a:solidFill>
                  <a:srgbClr val="615E5D"/>
                </a:solidFill>
                <a:latin typeface="Muller"/>
              </a:rPr>
              <a:t>Instacart is an online grocery store that functions through a mobile app. While already achieving impressive sales, Instacart aims to gain deeper insights into their sales trends.</a:t>
            </a:r>
          </a:p>
        </p:txBody>
      </p:sp>
      <p:sp>
        <p:nvSpPr>
          <p:cNvPr name="TextBox 18" id="18"/>
          <p:cNvSpPr txBox="true"/>
          <p:nvPr/>
        </p:nvSpPr>
        <p:spPr>
          <a:xfrm rot="0">
            <a:off x="7929167" y="4156847"/>
            <a:ext cx="3909597" cy="853694"/>
          </a:xfrm>
          <a:prstGeom prst="rect">
            <a:avLst/>
          </a:prstGeom>
        </p:spPr>
        <p:txBody>
          <a:bodyPr anchor="t" rtlCol="false" tIns="0" lIns="0" bIns="0" rIns="0">
            <a:spAutoFit/>
          </a:bodyPr>
          <a:lstStyle/>
          <a:p>
            <a:pPr algn="ctr">
              <a:lnSpc>
                <a:spcPts val="5593"/>
              </a:lnSpc>
              <a:spcBef>
                <a:spcPct val="0"/>
              </a:spcBef>
            </a:pPr>
            <a:r>
              <a:rPr lang="en-US" sz="4700">
                <a:solidFill>
                  <a:srgbClr val="000000"/>
                </a:solidFill>
                <a:latin typeface="Muller Bold"/>
              </a:rPr>
              <a:t>Motivation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false" flipV="false" rot="0">
            <a:off x="0" y="8427452"/>
            <a:ext cx="18288000" cy="2392680"/>
          </a:xfrm>
          <a:custGeom>
            <a:avLst/>
            <a:gdLst/>
            <a:ahLst/>
            <a:cxnLst/>
            <a:rect r="r" b="b" t="t" l="l"/>
            <a:pathLst>
              <a:path h="2392680" w="18288000">
                <a:moveTo>
                  <a:pt x="0" y="0"/>
                </a:moveTo>
                <a:lnTo>
                  <a:pt x="18288000" y="0"/>
                </a:lnTo>
                <a:lnTo>
                  <a:pt x="18288000" y="2392680"/>
                </a:lnTo>
                <a:lnTo>
                  <a:pt x="0" y="2392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35711"/>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380260" y="-2722689"/>
            <a:ext cx="11150186" cy="11150142"/>
            <a:chOff x="0" y="0"/>
            <a:chExt cx="6350000" cy="6349975"/>
          </a:xfrm>
        </p:grpSpPr>
        <p:sp>
          <p:nvSpPr>
            <p:cNvPr name="Freeform 5" id="5"/>
            <p:cNvSpPr/>
            <p:nvPr/>
          </p:nvSpPr>
          <p:spPr>
            <a:xfrm flipH="true" flipV="false" rot="0">
              <a:off x="0" y="0"/>
              <a:ext cx="6350000" cy="6349975"/>
            </a:xfrm>
            <a:custGeom>
              <a:avLst/>
              <a:gdLst/>
              <a:ahLst/>
              <a:cxnLst/>
              <a:rect r="r" b="b" t="t" l="l"/>
              <a:pathLst>
                <a:path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solidFill>
              <a:srgbClr val="00A36C"/>
            </a:solidFill>
            <a:ln w="12700">
              <a:solidFill>
                <a:srgbClr val="000000"/>
              </a:solidFill>
            </a:ln>
          </p:spPr>
        </p:sp>
      </p:grpSp>
      <p:grpSp>
        <p:nvGrpSpPr>
          <p:cNvPr name="Group 6" id="6"/>
          <p:cNvGrpSpPr/>
          <p:nvPr/>
        </p:nvGrpSpPr>
        <p:grpSpPr>
          <a:xfrm rot="0">
            <a:off x="9380260" y="-3177621"/>
            <a:ext cx="11150186" cy="11150142"/>
            <a:chOff x="0" y="0"/>
            <a:chExt cx="6350000" cy="6349975"/>
          </a:xfrm>
        </p:grpSpPr>
        <p:sp>
          <p:nvSpPr>
            <p:cNvPr name="Freeform 7" id="7"/>
            <p:cNvSpPr/>
            <p:nvPr/>
          </p:nvSpPr>
          <p:spPr>
            <a:xfrm flipH="true" flipV="false" rot="0">
              <a:off x="0" y="0"/>
              <a:ext cx="6350000" cy="6349975"/>
            </a:xfrm>
            <a:custGeom>
              <a:avLst/>
              <a:gdLst/>
              <a:ahLst/>
              <a:cxnLst/>
              <a:rect r="r" b="b" t="t" l="l"/>
              <a:pathLst>
                <a:path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a:blip r:embed="rId4"/>
              <a:stretch>
                <a:fillRect l="-18442" t="0" r="-3261" b="-82498"/>
              </a:stretch>
            </a:blipFill>
          </p:spPr>
        </p:sp>
      </p:grpSp>
      <p:grpSp>
        <p:nvGrpSpPr>
          <p:cNvPr name="Group 8" id="8"/>
          <p:cNvGrpSpPr>
            <a:grpSpLocks noChangeAspect="true"/>
          </p:cNvGrpSpPr>
          <p:nvPr/>
        </p:nvGrpSpPr>
        <p:grpSpPr>
          <a:xfrm rot="0">
            <a:off x="1535253" y="5681696"/>
            <a:ext cx="1284654" cy="1284654"/>
            <a:chOff x="0" y="0"/>
            <a:chExt cx="6350000" cy="6350000"/>
          </a:xfrm>
        </p:grpSpPr>
        <p:sp>
          <p:nvSpPr>
            <p:cNvPr name="Freeform 9" id="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16666" t="0" r="-16666"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3000"/>
            </a:solidFill>
          </p:spPr>
        </p:sp>
      </p:grpSp>
      <p:sp>
        <p:nvSpPr>
          <p:cNvPr name="Freeform 11" id="11"/>
          <p:cNvSpPr/>
          <p:nvPr/>
        </p:nvSpPr>
        <p:spPr>
          <a:xfrm flipH="false" flipV="false" rot="0">
            <a:off x="495033" y="3740298"/>
            <a:ext cx="1795351" cy="1575420"/>
          </a:xfrm>
          <a:custGeom>
            <a:avLst/>
            <a:gdLst/>
            <a:ahLst/>
            <a:cxnLst/>
            <a:rect r="r" b="b" t="t" l="l"/>
            <a:pathLst>
              <a:path h="1575420" w="1795351">
                <a:moveTo>
                  <a:pt x="0" y="0"/>
                </a:moveTo>
                <a:lnTo>
                  <a:pt x="1795350" y="0"/>
                </a:lnTo>
                <a:lnTo>
                  <a:pt x="1795350" y="1575420"/>
                </a:lnTo>
                <a:lnTo>
                  <a:pt x="0" y="1575420"/>
                </a:lnTo>
                <a:lnTo>
                  <a:pt x="0" y="0"/>
                </a:lnTo>
                <a:close/>
              </a:path>
            </a:pathLst>
          </a:custGeom>
          <a:blipFill>
            <a:blip r:embed="rId6"/>
            <a:stretch>
              <a:fillRect l="0" t="0" r="0" b="0"/>
            </a:stretch>
          </a:blipFill>
        </p:spPr>
      </p:sp>
      <p:sp>
        <p:nvSpPr>
          <p:cNvPr name="Freeform 12" id="12"/>
          <p:cNvSpPr/>
          <p:nvPr/>
        </p:nvSpPr>
        <p:spPr>
          <a:xfrm flipH="false" flipV="false" rot="0">
            <a:off x="1844358" y="7676777"/>
            <a:ext cx="1951097" cy="1090176"/>
          </a:xfrm>
          <a:custGeom>
            <a:avLst/>
            <a:gdLst/>
            <a:ahLst/>
            <a:cxnLst/>
            <a:rect r="r" b="b" t="t" l="l"/>
            <a:pathLst>
              <a:path h="1090176" w="1951097">
                <a:moveTo>
                  <a:pt x="0" y="0"/>
                </a:moveTo>
                <a:lnTo>
                  <a:pt x="1951097" y="0"/>
                </a:lnTo>
                <a:lnTo>
                  <a:pt x="1951097" y="1090176"/>
                </a:lnTo>
                <a:lnTo>
                  <a:pt x="0" y="1090176"/>
                </a:lnTo>
                <a:lnTo>
                  <a:pt x="0" y="0"/>
                </a:lnTo>
                <a:close/>
              </a:path>
            </a:pathLst>
          </a:custGeom>
          <a:blipFill>
            <a:blip r:embed="rId7"/>
            <a:stretch>
              <a:fillRect l="0" t="0" r="0" b="0"/>
            </a:stretch>
          </a:blipFill>
        </p:spPr>
      </p:sp>
      <p:sp>
        <p:nvSpPr>
          <p:cNvPr name="Freeform 13" id="13"/>
          <p:cNvSpPr/>
          <p:nvPr/>
        </p:nvSpPr>
        <p:spPr>
          <a:xfrm flipH="false" flipV="false" rot="0">
            <a:off x="16122799" y="8174074"/>
            <a:ext cx="1703564" cy="1851700"/>
          </a:xfrm>
          <a:custGeom>
            <a:avLst/>
            <a:gdLst/>
            <a:ahLst/>
            <a:cxnLst/>
            <a:rect r="r" b="b" t="t" l="l"/>
            <a:pathLst>
              <a:path h="1851700" w="1703564">
                <a:moveTo>
                  <a:pt x="0" y="0"/>
                </a:moveTo>
                <a:lnTo>
                  <a:pt x="1703564" y="0"/>
                </a:lnTo>
                <a:lnTo>
                  <a:pt x="1703564" y="1851700"/>
                </a:lnTo>
                <a:lnTo>
                  <a:pt x="0" y="1851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3196521" y="5505982"/>
            <a:ext cx="6744361" cy="1284654"/>
            <a:chOff x="0" y="0"/>
            <a:chExt cx="8992481" cy="1712871"/>
          </a:xfrm>
        </p:grpSpPr>
        <p:sp>
          <p:nvSpPr>
            <p:cNvPr name="TextBox 15" id="15"/>
            <p:cNvSpPr txBox="true"/>
            <p:nvPr/>
          </p:nvSpPr>
          <p:spPr>
            <a:xfrm rot="0">
              <a:off x="0" y="-76200"/>
              <a:ext cx="8992481" cy="562864"/>
            </a:xfrm>
            <a:prstGeom prst="rect">
              <a:avLst/>
            </a:prstGeom>
          </p:spPr>
          <p:txBody>
            <a:bodyPr anchor="t" rtlCol="false" tIns="0" lIns="0" bIns="0" rIns="0">
              <a:spAutoFit/>
            </a:bodyPr>
            <a:lstStyle/>
            <a:p>
              <a:pPr>
                <a:lnSpc>
                  <a:spcPts val="2855"/>
                </a:lnSpc>
              </a:pPr>
              <a:r>
                <a:rPr lang="en-US" sz="2399">
                  <a:solidFill>
                    <a:srgbClr val="292929"/>
                  </a:solidFill>
                  <a:latin typeface="Muller Bold"/>
                </a:rPr>
                <a:t>Products</a:t>
              </a:r>
            </a:p>
          </p:txBody>
        </p:sp>
        <p:sp>
          <p:nvSpPr>
            <p:cNvPr name="TextBox 16" id="16"/>
            <p:cNvSpPr txBox="true"/>
            <p:nvPr/>
          </p:nvSpPr>
          <p:spPr>
            <a:xfrm rot="0">
              <a:off x="0" y="612808"/>
              <a:ext cx="8992481" cy="1100063"/>
            </a:xfrm>
            <a:prstGeom prst="rect">
              <a:avLst/>
            </a:prstGeom>
          </p:spPr>
          <p:txBody>
            <a:bodyPr anchor="t" rtlCol="false" tIns="0" lIns="0" bIns="0" rIns="0">
              <a:spAutoFit/>
            </a:bodyPr>
            <a:lstStyle/>
            <a:p>
              <a:pPr algn="l" marL="0" indent="0" lvl="0">
                <a:lnSpc>
                  <a:spcPts val="3279"/>
                </a:lnSpc>
                <a:spcBef>
                  <a:spcPct val="0"/>
                </a:spcBef>
              </a:pPr>
              <a:r>
                <a:rPr lang="en-US" sz="1999">
                  <a:solidFill>
                    <a:srgbClr val="615E5D">
                      <a:alpha val="80000"/>
                    </a:srgbClr>
                  </a:solidFill>
                  <a:latin typeface="Muller"/>
                </a:rPr>
                <a:t>Contains information about the products available on Instacart. </a:t>
              </a:r>
            </a:p>
          </p:txBody>
        </p:sp>
      </p:grpSp>
      <p:sp>
        <p:nvSpPr>
          <p:cNvPr name="TextBox 17" id="17"/>
          <p:cNvSpPr txBox="true"/>
          <p:nvPr/>
        </p:nvSpPr>
        <p:spPr>
          <a:xfrm rot="0">
            <a:off x="4147489" y="7418078"/>
            <a:ext cx="5078154" cy="441198"/>
          </a:xfrm>
          <a:prstGeom prst="rect">
            <a:avLst/>
          </a:prstGeom>
        </p:spPr>
        <p:txBody>
          <a:bodyPr anchor="t" rtlCol="false" tIns="0" lIns="0" bIns="0" rIns="0">
            <a:spAutoFit/>
          </a:bodyPr>
          <a:lstStyle/>
          <a:p>
            <a:pPr>
              <a:lnSpc>
                <a:spcPts val="2855"/>
              </a:lnSpc>
            </a:pPr>
            <a:r>
              <a:rPr lang="en-US" sz="2399">
                <a:solidFill>
                  <a:srgbClr val="292929"/>
                </a:solidFill>
                <a:latin typeface="Muller Bold"/>
              </a:rPr>
              <a:t>Departments </a:t>
            </a:r>
          </a:p>
        </p:txBody>
      </p:sp>
      <p:sp>
        <p:nvSpPr>
          <p:cNvPr name="TextBox 18" id="18"/>
          <p:cNvSpPr txBox="true"/>
          <p:nvPr/>
        </p:nvSpPr>
        <p:spPr>
          <a:xfrm rot="0">
            <a:off x="4147489" y="7906187"/>
            <a:ext cx="8458864" cy="860766"/>
          </a:xfrm>
          <a:prstGeom prst="rect">
            <a:avLst/>
          </a:prstGeom>
        </p:spPr>
        <p:txBody>
          <a:bodyPr anchor="t" rtlCol="false" tIns="0" lIns="0" bIns="0" rIns="0">
            <a:spAutoFit/>
          </a:bodyPr>
          <a:lstStyle/>
          <a:p>
            <a:pPr algn="l" marL="0" indent="0" lvl="0">
              <a:lnSpc>
                <a:spcPts val="3279"/>
              </a:lnSpc>
              <a:spcBef>
                <a:spcPct val="0"/>
              </a:spcBef>
            </a:pPr>
            <a:r>
              <a:rPr lang="en-US" sz="1999">
                <a:solidFill>
                  <a:srgbClr val="615E5D">
                    <a:alpha val="80000"/>
                  </a:srgbClr>
                </a:solidFill>
                <a:latin typeface="Muller"/>
              </a:rPr>
              <a:t>Dataset  provides information about the different departments within Instacart's product offerings.</a:t>
            </a:r>
          </a:p>
        </p:txBody>
      </p:sp>
      <p:sp>
        <p:nvSpPr>
          <p:cNvPr name="TextBox 19" id="19"/>
          <p:cNvSpPr txBox="true"/>
          <p:nvPr/>
        </p:nvSpPr>
        <p:spPr>
          <a:xfrm rot="0">
            <a:off x="1028700" y="1335349"/>
            <a:ext cx="6722066" cy="1047877"/>
          </a:xfrm>
          <a:prstGeom prst="rect">
            <a:avLst/>
          </a:prstGeom>
        </p:spPr>
        <p:txBody>
          <a:bodyPr anchor="t" rtlCol="false" tIns="0" lIns="0" bIns="0" rIns="0">
            <a:spAutoFit/>
          </a:bodyPr>
          <a:lstStyle/>
          <a:p>
            <a:pPr algn="l" marL="0" indent="0" lvl="0">
              <a:lnSpc>
                <a:spcPts val="6944"/>
              </a:lnSpc>
              <a:spcBef>
                <a:spcPct val="0"/>
              </a:spcBef>
            </a:pPr>
            <a:r>
              <a:rPr lang="en-US" sz="5600">
                <a:solidFill>
                  <a:srgbClr val="1F1B1A"/>
                </a:solidFill>
                <a:latin typeface="Muller Bold"/>
              </a:rPr>
              <a:t>Data Overview</a:t>
            </a:r>
          </a:p>
        </p:txBody>
      </p:sp>
      <p:grpSp>
        <p:nvGrpSpPr>
          <p:cNvPr name="Group 20" id="20"/>
          <p:cNvGrpSpPr/>
          <p:nvPr/>
        </p:nvGrpSpPr>
        <p:grpSpPr>
          <a:xfrm rot="0">
            <a:off x="2672612" y="3517579"/>
            <a:ext cx="5078154" cy="1699479"/>
            <a:chOff x="0" y="0"/>
            <a:chExt cx="6770872" cy="2265972"/>
          </a:xfrm>
        </p:grpSpPr>
        <p:sp>
          <p:nvSpPr>
            <p:cNvPr name="TextBox 21" id="21"/>
            <p:cNvSpPr txBox="true"/>
            <p:nvPr/>
          </p:nvSpPr>
          <p:spPr>
            <a:xfrm rot="0">
              <a:off x="0" y="-76200"/>
              <a:ext cx="6770872" cy="562864"/>
            </a:xfrm>
            <a:prstGeom prst="rect">
              <a:avLst/>
            </a:prstGeom>
          </p:spPr>
          <p:txBody>
            <a:bodyPr anchor="t" rtlCol="false" tIns="0" lIns="0" bIns="0" rIns="0">
              <a:spAutoFit/>
            </a:bodyPr>
            <a:lstStyle/>
            <a:p>
              <a:pPr>
                <a:lnSpc>
                  <a:spcPts val="2855"/>
                </a:lnSpc>
              </a:pPr>
              <a:r>
                <a:rPr lang="en-US" sz="2399">
                  <a:solidFill>
                    <a:srgbClr val="292929"/>
                  </a:solidFill>
                  <a:latin typeface="Muller Bold"/>
                </a:rPr>
                <a:t>Orders </a:t>
              </a:r>
            </a:p>
          </p:txBody>
        </p:sp>
        <p:sp>
          <p:nvSpPr>
            <p:cNvPr name="TextBox 22" id="22"/>
            <p:cNvSpPr txBox="true"/>
            <p:nvPr/>
          </p:nvSpPr>
          <p:spPr>
            <a:xfrm rot="0">
              <a:off x="0" y="612808"/>
              <a:ext cx="6770872" cy="1653163"/>
            </a:xfrm>
            <a:prstGeom prst="rect">
              <a:avLst/>
            </a:prstGeom>
          </p:spPr>
          <p:txBody>
            <a:bodyPr anchor="t" rtlCol="false" tIns="0" lIns="0" bIns="0" rIns="0">
              <a:spAutoFit/>
            </a:bodyPr>
            <a:lstStyle/>
            <a:p>
              <a:pPr algn="l" marL="0" indent="0" lvl="0">
                <a:lnSpc>
                  <a:spcPts val="3279"/>
                </a:lnSpc>
                <a:spcBef>
                  <a:spcPct val="0"/>
                </a:spcBef>
              </a:pPr>
              <a:r>
                <a:rPr lang="en-US" sz="1999">
                  <a:solidFill>
                    <a:srgbClr val="615E5D">
                      <a:alpha val="80000"/>
                    </a:srgbClr>
                  </a:solidFill>
                  <a:latin typeface="Muller"/>
                </a:rPr>
                <a:t>Dataset provides a summary of orders made through Instacart, an online grocery store.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false" flipV="false" rot="0">
            <a:off x="0" y="8427452"/>
            <a:ext cx="18288000" cy="2392680"/>
          </a:xfrm>
          <a:custGeom>
            <a:avLst/>
            <a:gdLst/>
            <a:ahLst/>
            <a:cxnLst/>
            <a:rect r="r" b="b" t="t" l="l"/>
            <a:pathLst>
              <a:path h="2392680" w="18288000">
                <a:moveTo>
                  <a:pt x="0" y="0"/>
                </a:moveTo>
                <a:lnTo>
                  <a:pt x="18288000" y="0"/>
                </a:lnTo>
                <a:lnTo>
                  <a:pt x="18288000" y="2392680"/>
                </a:lnTo>
                <a:lnTo>
                  <a:pt x="0" y="2392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35711"/>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7529" y="935732"/>
            <a:ext cx="7086180" cy="8209059"/>
          </a:xfrm>
          <a:custGeom>
            <a:avLst/>
            <a:gdLst/>
            <a:ahLst/>
            <a:cxnLst/>
            <a:rect r="r" b="b" t="t" l="l"/>
            <a:pathLst>
              <a:path h="8209059" w="7086180">
                <a:moveTo>
                  <a:pt x="0" y="0"/>
                </a:moveTo>
                <a:lnTo>
                  <a:pt x="7086181" y="0"/>
                </a:lnTo>
                <a:lnTo>
                  <a:pt x="7086181" y="8209059"/>
                </a:lnTo>
                <a:lnTo>
                  <a:pt x="0" y="8209059"/>
                </a:lnTo>
                <a:lnTo>
                  <a:pt x="0" y="0"/>
                </a:lnTo>
                <a:close/>
              </a:path>
            </a:pathLst>
          </a:custGeom>
          <a:blipFill>
            <a:blip r:embed="rId4"/>
            <a:stretch>
              <a:fillRect l="-14162" t="-6005" r="-8640" b="0"/>
            </a:stretch>
          </a:blipFill>
        </p:spPr>
      </p:sp>
      <p:sp>
        <p:nvSpPr>
          <p:cNvPr name="Freeform 5" id="5"/>
          <p:cNvSpPr/>
          <p:nvPr/>
        </p:nvSpPr>
        <p:spPr>
          <a:xfrm flipH="false" flipV="false" rot="0">
            <a:off x="2967940" y="7523348"/>
            <a:ext cx="2604055" cy="1734952"/>
          </a:xfrm>
          <a:custGeom>
            <a:avLst/>
            <a:gdLst/>
            <a:ahLst/>
            <a:cxnLst/>
            <a:rect r="r" b="b" t="t" l="l"/>
            <a:pathLst>
              <a:path h="1734952" w="2604055">
                <a:moveTo>
                  <a:pt x="0" y="0"/>
                </a:moveTo>
                <a:lnTo>
                  <a:pt x="2604055" y="0"/>
                </a:lnTo>
                <a:lnTo>
                  <a:pt x="2604055" y="1734952"/>
                </a:lnTo>
                <a:lnTo>
                  <a:pt x="0" y="1734952"/>
                </a:lnTo>
                <a:lnTo>
                  <a:pt x="0" y="0"/>
                </a:lnTo>
                <a:close/>
              </a:path>
            </a:pathLst>
          </a:custGeom>
          <a:blipFill>
            <a:blip r:embed="rId5"/>
            <a:stretch>
              <a:fillRect l="0" t="0" r="0" b="0"/>
            </a:stretch>
          </a:blipFill>
        </p:spPr>
      </p:sp>
      <p:grpSp>
        <p:nvGrpSpPr>
          <p:cNvPr name="Group 6" id="6"/>
          <p:cNvGrpSpPr/>
          <p:nvPr/>
        </p:nvGrpSpPr>
        <p:grpSpPr>
          <a:xfrm rot="0">
            <a:off x="8830374" y="2002004"/>
            <a:ext cx="1828263" cy="18282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8763"/>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499"/>
                </a:lnSpc>
              </a:pPr>
            </a:p>
          </p:txBody>
        </p:sp>
      </p:grpSp>
      <p:sp>
        <p:nvSpPr>
          <p:cNvPr name="Freeform 9" id="9"/>
          <p:cNvSpPr/>
          <p:nvPr/>
        </p:nvSpPr>
        <p:spPr>
          <a:xfrm flipH="false" flipV="false" rot="0">
            <a:off x="9144000" y="2261812"/>
            <a:ext cx="1266117" cy="1308648"/>
          </a:xfrm>
          <a:custGeom>
            <a:avLst/>
            <a:gdLst/>
            <a:ahLst/>
            <a:cxnLst/>
            <a:rect r="r" b="b" t="t" l="l"/>
            <a:pathLst>
              <a:path h="1308648" w="1266117">
                <a:moveTo>
                  <a:pt x="0" y="0"/>
                </a:moveTo>
                <a:lnTo>
                  <a:pt x="1266117" y="0"/>
                </a:lnTo>
                <a:lnTo>
                  <a:pt x="1266117" y="1308647"/>
                </a:lnTo>
                <a:lnTo>
                  <a:pt x="0" y="13086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0065130" y="4916069"/>
            <a:ext cx="1811015" cy="1747208"/>
            <a:chOff x="0" y="0"/>
            <a:chExt cx="842483" cy="812800"/>
          </a:xfrm>
        </p:grpSpPr>
        <p:sp>
          <p:nvSpPr>
            <p:cNvPr name="Freeform 11" id="11"/>
            <p:cNvSpPr/>
            <p:nvPr/>
          </p:nvSpPr>
          <p:spPr>
            <a:xfrm flipH="false" flipV="false" rot="0">
              <a:off x="0" y="0"/>
              <a:ext cx="842483" cy="812800"/>
            </a:xfrm>
            <a:custGeom>
              <a:avLst/>
              <a:gdLst/>
              <a:ahLst/>
              <a:cxnLst/>
              <a:rect r="r" b="b" t="t" l="l"/>
              <a:pathLst>
                <a:path h="812800" w="842483">
                  <a:moveTo>
                    <a:pt x="421241" y="0"/>
                  </a:moveTo>
                  <a:cubicBezTo>
                    <a:pt x="188596" y="0"/>
                    <a:pt x="0" y="181951"/>
                    <a:pt x="0" y="406400"/>
                  </a:cubicBezTo>
                  <a:cubicBezTo>
                    <a:pt x="0" y="630849"/>
                    <a:pt x="188596" y="812800"/>
                    <a:pt x="421241" y="812800"/>
                  </a:cubicBezTo>
                  <a:cubicBezTo>
                    <a:pt x="653887" y="812800"/>
                    <a:pt x="842483" y="630849"/>
                    <a:pt x="842483" y="406400"/>
                  </a:cubicBezTo>
                  <a:cubicBezTo>
                    <a:pt x="842483" y="181951"/>
                    <a:pt x="653887" y="0"/>
                    <a:pt x="421241" y="0"/>
                  </a:cubicBezTo>
                  <a:close/>
                </a:path>
              </a:pathLst>
            </a:custGeom>
            <a:solidFill>
              <a:srgbClr val="B68763"/>
            </a:solidFill>
          </p:spPr>
        </p:sp>
        <p:sp>
          <p:nvSpPr>
            <p:cNvPr name="TextBox 12" id="12"/>
            <p:cNvSpPr txBox="true"/>
            <p:nvPr/>
          </p:nvSpPr>
          <p:spPr>
            <a:xfrm>
              <a:off x="78983" y="19050"/>
              <a:ext cx="684517" cy="717550"/>
            </a:xfrm>
            <a:prstGeom prst="rect">
              <a:avLst/>
            </a:prstGeom>
          </p:spPr>
          <p:txBody>
            <a:bodyPr anchor="ctr" rtlCol="false" tIns="50800" lIns="50800" bIns="50800" rIns="50800"/>
            <a:lstStyle/>
            <a:p>
              <a:pPr algn="ctr">
                <a:lnSpc>
                  <a:spcPts val="2499"/>
                </a:lnSpc>
              </a:pPr>
            </a:p>
          </p:txBody>
        </p:sp>
      </p:grpSp>
      <p:sp>
        <p:nvSpPr>
          <p:cNvPr name="Freeform 13" id="13"/>
          <p:cNvSpPr/>
          <p:nvPr/>
        </p:nvSpPr>
        <p:spPr>
          <a:xfrm flipH="false" flipV="false" rot="0">
            <a:off x="10410117" y="5078886"/>
            <a:ext cx="1187013" cy="1421573"/>
          </a:xfrm>
          <a:custGeom>
            <a:avLst/>
            <a:gdLst/>
            <a:ahLst/>
            <a:cxnLst/>
            <a:rect r="r" b="b" t="t" l="l"/>
            <a:pathLst>
              <a:path h="1421573" w="1187013">
                <a:moveTo>
                  <a:pt x="0" y="0"/>
                </a:moveTo>
                <a:lnTo>
                  <a:pt x="1187013" y="0"/>
                </a:lnTo>
                <a:lnTo>
                  <a:pt x="1187013" y="1421573"/>
                </a:lnTo>
                <a:lnTo>
                  <a:pt x="0" y="14215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11634324" y="7089896"/>
            <a:ext cx="1824371" cy="18243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8763"/>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499"/>
                </a:lnSpc>
              </a:pPr>
            </a:p>
          </p:txBody>
        </p:sp>
      </p:grpSp>
      <p:sp>
        <p:nvSpPr>
          <p:cNvPr name="Freeform 17" id="17"/>
          <p:cNvSpPr/>
          <p:nvPr/>
        </p:nvSpPr>
        <p:spPr>
          <a:xfrm flipH="false" flipV="false" rot="0">
            <a:off x="11827961" y="7523348"/>
            <a:ext cx="1437097" cy="957466"/>
          </a:xfrm>
          <a:custGeom>
            <a:avLst/>
            <a:gdLst/>
            <a:ahLst/>
            <a:cxnLst/>
            <a:rect r="r" b="b" t="t" l="l"/>
            <a:pathLst>
              <a:path h="957466" w="1437097">
                <a:moveTo>
                  <a:pt x="0" y="0"/>
                </a:moveTo>
                <a:lnTo>
                  <a:pt x="1437098" y="0"/>
                </a:lnTo>
                <a:lnTo>
                  <a:pt x="1437098" y="957467"/>
                </a:lnTo>
                <a:lnTo>
                  <a:pt x="0" y="957467"/>
                </a:lnTo>
                <a:lnTo>
                  <a:pt x="0" y="0"/>
                </a:lnTo>
                <a:close/>
              </a:path>
            </a:pathLst>
          </a:custGeom>
          <a:blipFill>
            <a:blip r:embed="rId10"/>
            <a:stretch>
              <a:fillRect l="0" t="0" r="0" b="0"/>
            </a:stretch>
          </a:blipFill>
        </p:spPr>
      </p:sp>
      <p:sp>
        <p:nvSpPr>
          <p:cNvPr name="Freeform 18" id="18"/>
          <p:cNvSpPr/>
          <p:nvPr/>
        </p:nvSpPr>
        <p:spPr>
          <a:xfrm flipH="false" flipV="false" rot="0">
            <a:off x="14726072" y="3033224"/>
            <a:ext cx="2533228" cy="1594085"/>
          </a:xfrm>
          <a:custGeom>
            <a:avLst/>
            <a:gdLst/>
            <a:ahLst/>
            <a:cxnLst/>
            <a:rect r="r" b="b" t="t" l="l"/>
            <a:pathLst>
              <a:path h="1594085" w="2533228">
                <a:moveTo>
                  <a:pt x="0" y="0"/>
                </a:moveTo>
                <a:lnTo>
                  <a:pt x="2533228" y="0"/>
                </a:lnTo>
                <a:lnTo>
                  <a:pt x="2533228" y="1594085"/>
                </a:lnTo>
                <a:lnTo>
                  <a:pt x="0" y="1594085"/>
                </a:lnTo>
                <a:lnTo>
                  <a:pt x="0" y="0"/>
                </a:lnTo>
                <a:close/>
              </a:path>
            </a:pathLst>
          </a:custGeom>
          <a:blipFill>
            <a:blip r:embed="rId11"/>
            <a:stretch>
              <a:fillRect l="0" t="-2875" r="0" b="-2875"/>
            </a:stretch>
          </a:blipFill>
        </p:spPr>
      </p:sp>
      <p:sp>
        <p:nvSpPr>
          <p:cNvPr name="TextBox 19" id="19"/>
          <p:cNvSpPr txBox="true"/>
          <p:nvPr/>
        </p:nvSpPr>
        <p:spPr>
          <a:xfrm rot="0">
            <a:off x="9636438" y="809092"/>
            <a:ext cx="8651562" cy="1047877"/>
          </a:xfrm>
          <a:prstGeom prst="rect">
            <a:avLst/>
          </a:prstGeom>
        </p:spPr>
        <p:txBody>
          <a:bodyPr anchor="t" rtlCol="false" tIns="0" lIns="0" bIns="0" rIns="0">
            <a:spAutoFit/>
          </a:bodyPr>
          <a:lstStyle/>
          <a:p>
            <a:pPr algn="ctr" marL="0" indent="0" lvl="0">
              <a:lnSpc>
                <a:spcPts val="6944"/>
              </a:lnSpc>
              <a:spcBef>
                <a:spcPct val="0"/>
              </a:spcBef>
            </a:pPr>
            <a:r>
              <a:rPr lang="en-US" sz="5600">
                <a:solidFill>
                  <a:srgbClr val="1F1B1A"/>
                </a:solidFill>
                <a:latin typeface="Muller Bold"/>
              </a:rPr>
              <a:t>Objectives </a:t>
            </a:r>
          </a:p>
        </p:txBody>
      </p:sp>
      <p:sp>
        <p:nvSpPr>
          <p:cNvPr name="TextBox 20" id="20"/>
          <p:cNvSpPr txBox="true"/>
          <p:nvPr/>
        </p:nvSpPr>
        <p:spPr>
          <a:xfrm rot="0">
            <a:off x="13083855" y="7167434"/>
            <a:ext cx="4703598" cy="975309"/>
          </a:xfrm>
          <a:prstGeom prst="rect">
            <a:avLst/>
          </a:prstGeom>
        </p:spPr>
        <p:txBody>
          <a:bodyPr anchor="t" rtlCol="false" tIns="0" lIns="0" bIns="0" rIns="0">
            <a:spAutoFit/>
          </a:bodyPr>
          <a:lstStyle/>
          <a:p>
            <a:pPr algn="ctr">
              <a:lnSpc>
                <a:spcPts val="3522"/>
              </a:lnSpc>
              <a:spcBef>
                <a:spcPct val="0"/>
              </a:spcBef>
            </a:pPr>
            <a:r>
              <a:rPr lang="en-US" sz="2960">
                <a:solidFill>
                  <a:srgbClr val="1F1B1A"/>
                </a:solidFill>
                <a:latin typeface="Muller Bold"/>
              </a:rPr>
              <a:t>Data-Driven Recommendations </a:t>
            </a:r>
          </a:p>
        </p:txBody>
      </p:sp>
      <p:sp>
        <p:nvSpPr>
          <p:cNvPr name="TextBox 21" id="21"/>
          <p:cNvSpPr txBox="true"/>
          <p:nvPr/>
        </p:nvSpPr>
        <p:spPr>
          <a:xfrm rot="0">
            <a:off x="11979982" y="5189284"/>
            <a:ext cx="4703598" cy="975309"/>
          </a:xfrm>
          <a:prstGeom prst="rect">
            <a:avLst/>
          </a:prstGeom>
        </p:spPr>
        <p:txBody>
          <a:bodyPr anchor="t" rtlCol="false" tIns="0" lIns="0" bIns="0" rIns="0">
            <a:spAutoFit/>
          </a:bodyPr>
          <a:lstStyle/>
          <a:p>
            <a:pPr algn="ctr">
              <a:lnSpc>
                <a:spcPts val="3522"/>
              </a:lnSpc>
              <a:spcBef>
                <a:spcPct val="0"/>
              </a:spcBef>
            </a:pPr>
            <a:r>
              <a:rPr lang="en-US" sz="2960">
                <a:solidFill>
                  <a:srgbClr val="1F1B1A"/>
                </a:solidFill>
                <a:latin typeface="Muller Bold"/>
              </a:rPr>
              <a:t>Understand Customer Behavior</a:t>
            </a:r>
          </a:p>
        </p:txBody>
      </p:sp>
      <p:sp>
        <p:nvSpPr>
          <p:cNvPr name="TextBox 22" id="22"/>
          <p:cNvSpPr txBox="true"/>
          <p:nvPr/>
        </p:nvSpPr>
        <p:spPr>
          <a:xfrm rot="0">
            <a:off x="11067796" y="2220906"/>
            <a:ext cx="4781798" cy="537153"/>
          </a:xfrm>
          <a:prstGeom prst="rect">
            <a:avLst/>
          </a:prstGeom>
        </p:spPr>
        <p:txBody>
          <a:bodyPr anchor="t" rtlCol="false" tIns="0" lIns="0" bIns="0" rIns="0">
            <a:spAutoFit/>
          </a:bodyPr>
          <a:lstStyle/>
          <a:p>
            <a:pPr algn="ctr">
              <a:lnSpc>
                <a:spcPts val="3516"/>
              </a:lnSpc>
              <a:spcBef>
                <a:spcPct val="0"/>
              </a:spcBef>
            </a:pPr>
            <a:r>
              <a:rPr lang="en-US" sz="2955">
                <a:solidFill>
                  <a:srgbClr val="1F1B1A"/>
                </a:solidFill>
                <a:latin typeface="Muller Bold"/>
              </a:rPr>
              <a:t>Regional Market Analysis</a:t>
            </a:r>
          </a:p>
        </p:txBody>
      </p:sp>
      <p:sp>
        <p:nvSpPr>
          <p:cNvPr name="TextBox 23" id="23"/>
          <p:cNvSpPr txBox="true"/>
          <p:nvPr/>
        </p:nvSpPr>
        <p:spPr>
          <a:xfrm rot="0">
            <a:off x="12705364" y="3692884"/>
            <a:ext cx="1506662" cy="374142"/>
          </a:xfrm>
          <a:prstGeom prst="rect">
            <a:avLst/>
          </a:prstGeom>
        </p:spPr>
        <p:txBody>
          <a:bodyPr anchor="t" rtlCol="false" tIns="0" lIns="0" bIns="0" rIns="0">
            <a:spAutoFit/>
          </a:bodyPr>
          <a:lstStyle/>
          <a:p>
            <a:pPr algn="ctr">
              <a:lnSpc>
                <a:spcPts val="2499"/>
              </a:lnSpc>
              <a:spcBef>
                <a:spcPct val="0"/>
              </a:spcBef>
            </a:pPr>
            <a:r>
              <a:rPr lang="en-US" sz="2100">
                <a:solidFill>
                  <a:srgbClr val="1F1B1A"/>
                </a:solidFill>
                <a:latin typeface="Muller Bold"/>
              </a:rPr>
              <a:t>Tools Used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false" flipV="false" rot="0">
            <a:off x="1215728" y="2151579"/>
            <a:ext cx="9827885" cy="6392315"/>
          </a:xfrm>
          <a:custGeom>
            <a:avLst/>
            <a:gdLst/>
            <a:ahLst/>
            <a:cxnLst/>
            <a:rect r="r" b="b" t="t" l="l"/>
            <a:pathLst>
              <a:path h="6392315" w="9827885">
                <a:moveTo>
                  <a:pt x="0" y="0"/>
                </a:moveTo>
                <a:lnTo>
                  <a:pt x="9827885" y="0"/>
                </a:lnTo>
                <a:lnTo>
                  <a:pt x="9827885" y="6392314"/>
                </a:lnTo>
                <a:lnTo>
                  <a:pt x="0" y="6392314"/>
                </a:lnTo>
                <a:lnTo>
                  <a:pt x="0" y="0"/>
                </a:lnTo>
                <a:close/>
              </a:path>
            </a:pathLst>
          </a:custGeom>
          <a:blipFill>
            <a:blip r:embed="rId2"/>
            <a:stretch>
              <a:fillRect l="0" t="0" r="0" b="0"/>
            </a:stretch>
          </a:blipFill>
        </p:spPr>
      </p:sp>
      <p:sp>
        <p:nvSpPr>
          <p:cNvPr name="TextBox 3" id="3"/>
          <p:cNvSpPr txBox="true"/>
          <p:nvPr/>
        </p:nvSpPr>
        <p:spPr>
          <a:xfrm rot="0">
            <a:off x="12831730" y="2110924"/>
            <a:ext cx="4291971" cy="3841248"/>
          </a:xfrm>
          <a:prstGeom prst="rect">
            <a:avLst/>
          </a:prstGeom>
        </p:spPr>
        <p:txBody>
          <a:bodyPr anchor="t" rtlCol="false" tIns="0" lIns="0" bIns="0" rIns="0">
            <a:spAutoFit/>
          </a:bodyPr>
          <a:lstStyle/>
          <a:p>
            <a:pPr algn="ctr">
              <a:lnSpc>
                <a:spcPts val="2504"/>
              </a:lnSpc>
            </a:pPr>
            <a:r>
              <a:rPr lang="en-US" sz="2104">
                <a:solidFill>
                  <a:srgbClr val="000000"/>
                </a:solidFill>
                <a:latin typeface="Muller"/>
              </a:rPr>
              <a:t>Produce dominates in every region, making up around 29% of total orders, highlighting its importance as a staple department. </a:t>
            </a:r>
          </a:p>
          <a:p>
            <a:pPr algn="ctr">
              <a:lnSpc>
                <a:spcPts val="2504"/>
              </a:lnSpc>
            </a:pPr>
          </a:p>
          <a:p>
            <a:pPr algn="ctr">
              <a:lnSpc>
                <a:spcPts val="2504"/>
              </a:lnSpc>
            </a:pPr>
          </a:p>
          <a:p>
            <a:pPr algn="ctr">
              <a:lnSpc>
                <a:spcPts val="2504"/>
              </a:lnSpc>
            </a:pPr>
            <a:r>
              <a:rPr lang="en-US" sz="2104">
                <a:solidFill>
                  <a:srgbClr val="000000"/>
                </a:solidFill>
                <a:latin typeface="Muller"/>
              </a:rPr>
              <a:t>Snacks and dairy &amp; eggs are also significant contributors to the overall order count across all regions.</a:t>
            </a:r>
          </a:p>
          <a:p>
            <a:pPr algn="ctr">
              <a:lnSpc>
                <a:spcPts val="2504"/>
              </a:lnSpc>
              <a:spcBef>
                <a:spcPct val="0"/>
              </a:spcBef>
            </a:pPr>
          </a:p>
        </p:txBody>
      </p:sp>
      <p:sp>
        <p:nvSpPr>
          <p:cNvPr name="TextBox 4" id="4"/>
          <p:cNvSpPr txBox="true"/>
          <p:nvPr/>
        </p:nvSpPr>
        <p:spPr>
          <a:xfrm rot="0">
            <a:off x="1215728" y="1040708"/>
            <a:ext cx="12259345" cy="613918"/>
          </a:xfrm>
          <a:prstGeom prst="rect">
            <a:avLst/>
          </a:prstGeom>
        </p:spPr>
        <p:txBody>
          <a:bodyPr anchor="t" rtlCol="false" tIns="0" lIns="0" bIns="0" rIns="0">
            <a:spAutoFit/>
          </a:bodyPr>
          <a:lstStyle/>
          <a:p>
            <a:pPr algn="ctr">
              <a:lnSpc>
                <a:spcPts val="4045"/>
              </a:lnSpc>
              <a:spcBef>
                <a:spcPct val="0"/>
              </a:spcBef>
            </a:pPr>
            <a:r>
              <a:rPr lang="en-US" sz="3399">
                <a:solidFill>
                  <a:srgbClr val="000000"/>
                </a:solidFill>
                <a:latin typeface="Muller Bold Italics"/>
              </a:rPr>
              <a:t>What are  the Top 10 Most Popular Departments by Region?</a:t>
            </a:r>
          </a:p>
        </p:txBody>
      </p:sp>
      <p:sp>
        <p:nvSpPr>
          <p:cNvPr name="TextBox 5" id="5"/>
          <p:cNvSpPr txBox="true"/>
          <p:nvPr/>
        </p:nvSpPr>
        <p:spPr>
          <a:xfrm rot="0">
            <a:off x="13038173" y="5935294"/>
            <a:ext cx="4085528" cy="2092321"/>
          </a:xfrm>
          <a:prstGeom prst="rect">
            <a:avLst/>
          </a:prstGeom>
        </p:spPr>
        <p:txBody>
          <a:bodyPr anchor="t" rtlCol="false" tIns="0" lIns="0" bIns="0" rIns="0">
            <a:spAutoFit/>
          </a:bodyPr>
          <a:lstStyle/>
          <a:p>
            <a:pPr algn="ctr">
              <a:lnSpc>
                <a:spcPts val="2308"/>
              </a:lnSpc>
            </a:pPr>
            <a:r>
              <a:rPr lang="en-US" sz="1940">
                <a:solidFill>
                  <a:srgbClr val="000000"/>
                </a:solidFill>
                <a:latin typeface="Muller"/>
              </a:rPr>
              <a:t> Bakeries are more popular in the South, whereas frozen items have a slightly higher percentage in the West compared to other regions. Beverages and canned goods maintain a consistent share of orders across all regions.</a:t>
            </a:r>
          </a:p>
        </p:txBody>
      </p:sp>
      <p:sp>
        <p:nvSpPr>
          <p:cNvPr name="Freeform 6" id="6"/>
          <p:cNvSpPr/>
          <p:nvPr/>
        </p:nvSpPr>
        <p:spPr>
          <a:xfrm flipH="false" flipV="false" rot="0">
            <a:off x="11887687" y="2333117"/>
            <a:ext cx="866568" cy="941921"/>
          </a:xfrm>
          <a:custGeom>
            <a:avLst/>
            <a:gdLst/>
            <a:ahLst/>
            <a:cxnLst/>
            <a:rect r="r" b="b" t="t" l="l"/>
            <a:pathLst>
              <a:path h="941921" w="866568">
                <a:moveTo>
                  <a:pt x="0" y="0"/>
                </a:moveTo>
                <a:lnTo>
                  <a:pt x="866568" y="0"/>
                </a:lnTo>
                <a:lnTo>
                  <a:pt x="866568" y="941922"/>
                </a:lnTo>
                <a:lnTo>
                  <a:pt x="0" y="9419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887687" y="4201579"/>
            <a:ext cx="866568" cy="941921"/>
          </a:xfrm>
          <a:custGeom>
            <a:avLst/>
            <a:gdLst/>
            <a:ahLst/>
            <a:cxnLst/>
            <a:rect r="r" b="b" t="t" l="l"/>
            <a:pathLst>
              <a:path h="941921" w="866568">
                <a:moveTo>
                  <a:pt x="0" y="0"/>
                </a:moveTo>
                <a:lnTo>
                  <a:pt x="866568" y="0"/>
                </a:lnTo>
                <a:lnTo>
                  <a:pt x="866568" y="941921"/>
                </a:lnTo>
                <a:lnTo>
                  <a:pt x="0" y="941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965162" y="6161722"/>
            <a:ext cx="866568" cy="941921"/>
          </a:xfrm>
          <a:custGeom>
            <a:avLst/>
            <a:gdLst/>
            <a:ahLst/>
            <a:cxnLst/>
            <a:rect r="r" b="b" t="t" l="l"/>
            <a:pathLst>
              <a:path h="941921" w="866568">
                <a:moveTo>
                  <a:pt x="0" y="0"/>
                </a:moveTo>
                <a:lnTo>
                  <a:pt x="866568" y="0"/>
                </a:lnTo>
                <a:lnTo>
                  <a:pt x="866568" y="941922"/>
                </a:lnTo>
                <a:lnTo>
                  <a:pt x="0" y="9419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false" flipV="false" rot="0">
            <a:off x="1244837" y="2083317"/>
            <a:ext cx="7575225" cy="4180519"/>
          </a:xfrm>
          <a:custGeom>
            <a:avLst/>
            <a:gdLst/>
            <a:ahLst/>
            <a:cxnLst/>
            <a:rect r="r" b="b" t="t" l="l"/>
            <a:pathLst>
              <a:path h="4180519" w="7575225">
                <a:moveTo>
                  <a:pt x="0" y="0"/>
                </a:moveTo>
                <a:lnTo>
                  <a:pt x="7575225" y="0"/>
                </a:lnTo>
                <a:lnTo>
                  <a:pt x="7575225" y="4180519"/>
                </a:lnTo>
                <a:lnTo>
                  <a:pt x="0" y="4180519"/>
                </a:lnTo>
                <a:lnTo>
                  <a:pt x="0" y="0"/>
                </a:lnTo>
                <a:close/>
              </a:path>
            </a:pathLst>
          </a:custGeom>
          <a:blipFill>
            <a:blip r:embed="rId2"/>
            <a:stretch>
              <a:fillRect l="0" t="0" r="-2335" b="0"/>
            </a:stretch>
          </a:blipFill>
        </p:spPr>
      </p:sp>
      <p:sp>
        <p:nvSpPr>
          <p:cNvPr name="Freeform 3" id="3"/>
          <p:cNvSpPr/>
          <p:nvPr/>
        </p:nvSpPr>
        <p:spPr>
          <a:xfrm flipH="false" flipV="false" rot="0">
            <a:off x="10037488" y="2063991"/>
            <a:ext cx="7114828" cy="4180519"/>
          </a:xfrm>
          <a:custGeom>
            <a:avLst/>
            <a:gdLst/>
            <a:ahLst/>
            <a:cxnLst/>
            <a:rect r="r" b="b" t="t" l="l"/>
            <a:pathLst>
              <a:path h="4180519" w="7114828">
                <a:moveTo>
                  <a:pt x="0" y="0"/>
                </a:moveTo>
                <a:lnTo>
                  <a:pt x="7114828" y="0"/>
                </a:lnTo>
                <a:lnTo>
                  <a:pt x="7114828" y="4180519"/>
                </a:lnTo>
                <a:lnTo>
                  <a:pt x="0" y="4180519"/>
                </a:lnTo>
                <a:lnTo>
                  <a:pt x="0" y="0"/>
                </a:lnTo>
                <a:close/>
              </a:path>
            </a:pathLst>
          </a:custGeom>
          <a:blipFill>
            <a:blip r:embed="rId3"/>
            <a:stretch>
              <a:fillRect l="-555" t="-961" r="0" b="-961"/>
            </a:stretch>
          </a:blipFill>
        </p:spPr>
      </p:sp>
      <p:grpSp>
        <p:nvGrpSpPr>
          <p:cNvPr name="Group 4" id="4"/>
          <p:cNvGrpSpPr/>
          <p:nvPr/>
        </p:nvGrpSpPr>
        <p:grpSpPr>
          <a:xfrm rot="0">
            <a:off x="1244837" y="6910472"/>
            <a:ext cx="7449643" cy="2265070"/>
            <a:chOff x="0" y="0"/>
            <a:chExt cx="1962046" cy="596562"/>
          </a:xfrm>
        </p:grpSpPr>
        <p:sp>
          <p:nvSpPr>
            <p:cNvPr name="Freeform 5" id="5"/>
            <p:cNvSpPr/>
            <p:nvPr/>
          </p:nvSpPr>
          <p:spPr>
            <a:xfrm flipH="false" flipV="false" rot="0">
              <a:off x="0" y="0"/>
              <a:ext cx="1962046" cy="596562"/>
            </a:xfrm>
            <a:custGeom>
              <a:avLst/>
              <a:gdLst/>
              <a:ahLst/>
              <a:cxnLst/>
              <a:rect r="r" b="b" t="t" l="l"/>
              <a:pathLst>
                <a:path h="596562" w="1962046">
                  <a:moveTo>
                    <a:pt x="53001" y="0"/>
                  </a:moveTo>
                  <a:lnTo>
                    <a:pt x="1909045" y="0"/>
                  </a:lnTo>
                  <a:cubicBezTo>
                    <a:pt x="1938317" y="0"/>
                    <a:pt x="1962046" y="23729"/>
                    <a:pt x="1962046" y="53001"/>
                  </a:cubicBezTo>
                  <a:lnTo>
                    <a:pt x="1962046" y="543561"/>
                  </a:lnTo>
                  <a:cubicBezTo>
                    <a:pt x="1962046" y="572832"/>
                    <a:pt x="1938317" y="596562"/>
                    <a:pt x="1909045" y="596562"/>
                  </a:cubicBezTo>
                  <a:lnTo>
                    <a:pt x="53001" y="596562"/>
                  </a:lnTo>
                  <a:cubicBezTo>
                    <a:pt x="23729" y="596562"/>
                    <a:pt x="0" y="572832"/>
                    <a:pt x="0" y="543561"/>
                  </a:cubicBezTo>
                  <a:lnTo>
                    <a:pt x="0" y="53001"/>
                  </a:lnTo>
                  <a:cubicBezTo>
                    <a:pt x="0" y="23729"/>
                    <a:pt x="23729" y="0"/>
                    <a:pt x="53001" y="0"/>
                  </a:cubicBezTo>
                  <a:close/>
                </a:path>
              </a:pathLst>
            </a:custGeom>
            <a:solidFill>
              <a:srgbClr val="41AB29"/>
            </a:solidFill>
          </p:spPr>
        </p:sp>
        <p:sp>
          <p:nvSpPr>
            <p:cNvPr name="TextBox 6" id="6"/>
            <p:cNvSpPr txBox="true"/>
            <p:nvPr/>
          </p:nvSpPr>
          <p:spPr>
            <a:xfrm>
              <a:off x="0" y="-57150"/>
              <a:ext cx="1962046" cy="653712"/>
            </a:xfrm>
            <a:prstGeom prst="rect">
              <a:avLst/>
            </a:prstGeom>
          </p:spPr>
          <p:txBody>
            <a:bodyPr anchor="ctr" rtlCol="false" tIns="50800" lIns="50800" bIns="50800" rIns="50800"/>
            <a:lstStyle/>
            <a:p>
              <a:pPr algn="ctr">
                <a:lnSpc>
                  <a:spcPts val="2499"/>
                </a:lnSpc>
              </a:pPr>
            </a:p>
          </p:txBody>
        </p:sp>
      </p:grpSp>
      <p:grpSp>
        <p:nvGrpSpPr>
          <p:cNvPr name="Group 7" id="7"/>
          <p:cNvGrpSpPr/>
          <p:nvPr/>
        </p:nvGrpSpPr>
        <p:grpSpPr>
          <a:xfrm rot="0">
            <a:off x="10037488" y="6910472"/>
            <a:ext cx="7287840" cy="2265070"/>
            <a:chOff x="0" y="0"/>
            <a:chExt cx="1919431" cy="596562"/>
          </a:xfrm>
        </p:grpSpPr>
        <p:sp>
          <p:nvSpPr>
            <p:cNvPr name="Freeform 8" id="8"/>
            <p:cNvSpPr/>
            <p:nvPr/>
          </p:nvSpPr>
          <p:spPr>
            <a:xfrm flipH="false" flipV="false" rot="0">
              <a:off x="0" y="0"/>
              <a:ext cx="1919431" cy="596562"/>
            </a:xfrm>
            <a:custGeom>
              <a:avLst/>
              <a:gdLst/>
              <a:ahLst/>
              <a:cxnLst/>
              <a:rect r="r" b="b" t="t" l="l"/>
              <a:pathLst>
                <a:path h="596562" w="1919431">
                  <a:moveTo>
                    <a:pt x="54178" y="0"/>
                  </a:moveTo>
                  <a:lnTo>
                    <a:pt x="1865253" y="0"/>
                  </a:lnTo>
                  <a:cubicBezTo>
                    <a:pt x="1895175" y="0"/>
                    <a:pt x="1919431" y="24256"/>
                    <a:pt x="1919431" y="54178"/>
                  </a:cubicBezTo>
                  <a:lnTo>
                    <a:pt x="1919431" y="542384"/>
                  </a:lnTo>
                  <a:cubicBezTo>
                    <a:pt x="1919431" y="572306"/>
                    <a:pt x="1895175" y="596562"/>
                    <a:pt x="1865253" y="596562"/>
                  </a:cubicBezTo>
                  <a:lnTo>
                    <a:pt x="54178" y="596562"/>
                  </a:lnTo>
                  <a:cubicBezTo>
                    <a:pt x="24256" y="596562"/>
                    <a:pt x="0" y="572306"/>
                    <a:pt x="0" y="542384"/>
                  </a:cubicBezTo>
                  <a:lnTo>
                    <a:pt x="0" y="54178"/>
                  </a:lnTo>
                  <a:cubicBezTo>
                    <a:pt x="0" y="24256"/>
                    <a:pt x="24256" y="0"/>
                    <a:pt x="54178" y="0"/>
                  </a:cubicBezTo>
                  <a:close/>
                </a:path>
              </a:pathLst>
            </a:custGeom>
            <a:solidFill>
              <a:srgbClr val="41AB29"/>
            </a:solidFill>
          </p:spPr>
        </p:sp>
        <p:sp>
          <p:nvSpPr>
            <p:cNvPr name="TextBox 9" id="9"/>
            <p:cNvSpPr txBox="true"/>
            <p:nvPr/>
          </p:nvSpPr>
          <p:spPr>
            <a:xfrm>
              <a:off x="0" y="-57150"/>
              <a:ext cx="1919431" cy="653712"/>
            </a:xfrm>
            <a:prstGeom prst="rect">
              <a:avLst/>
            </a:prstGeom>
          </p:spPr>
          <p:txBody>
            <a:bodyPr anchor="ctr" rtlCol="false" tIns="50800" lIns="50800" bIns="50800" rIns="50800"/>
            <a:lstStyle/>
            <a:p>
              <a:pPr algn="ctr">
                <a:lnSpc>
                  <a:spcPts val="2499"/>
                </a:lnSpc>
              </a:pPr>
            </a:p>
          </p:txBody>
        </p:sp>
      </p:grpSp>
      <p:grpSp>
        <p:nvGrpSpPr>
          <p:cNvPr name="Group 10" id="10"/>
          <p:cNvGrpSpPr/>
          <p:nvPr/>
        </p:nvGrpSpPr>
        <p:grpSpPr>
          <a:xfrm rot="0">
            <a:off x="929568" y="772432"/>
            <a:ext cx="7890494" cy="1115650"/>
            <a:chOff x="0" y="0"/>
            <a:chExt cx="2032811" cy="287423"/>
          </a:xfrm>
        </p:grpSpPr>
        <p:sp>
          <p:nvSpPr>
            <p:cNvPr name="Freeform 11" id="11"/>
            <p:cNvSpPr/>
            <p:nvPr/>
          </p:nvSpPr>
          <p:spPr>
            <a:xfrm flipH="false" flipV="false" rot="0">
              <a:off x="0" y="0"/>
              <a:ext cx="2032811" cy="287423"/>
            </a:xfrm>
            <a:custGeom>
              <a:avLst/>
              <a:gdLst/>
              <a:ahLst/>
              <a:cxnLst/>
              <a:rect r="r" b="b" t="t" l="l"/>
              <a:pathLst>
                <a:path h="287423" w="2032811">
                  <a:moveTo>
                    <a:pt x="0" y="0"/>
                  </a:moveTo>
                  <a:lnTo>
                    <a:pt x="1829611" y="0"/>
                  </a:lnTo>
                  <a:lnTo>
                    <a:pt x="2032811" y="143711"/>
                  </a:lnTo>
                  <a:lnTo>
                    <a:pt x="1829611" y="287423"/>
                  </a:lnTo>
                  <a:lnTo>
                    <a:pt x="0" y="287423"/>
                  </a:lnTo>
                  <a:lnTo>
                    <a:pt x="203200" y="143711"/>
                  </a:lnTo>
                  <a:lnTo>
                    <a:pt x="0" y="0"/>
                  </a:lnTo>
                  <a:close/>
                </a:path>
              </a:pathLst>
            </a:custGeom>
            <a:solidFill>
              <a:srgbClr val="FB8C23"/>
            </a:solidFill>
          </p:spPr>
        </p:sp>
        <p:sp>
          <p:nvSpPr>
            <p:cNvPr name="TextBox 12" id="12"/>
            <p:cNvSpPr txBox="true"/>
            <p:nvPr/>
          </p:nvSpPr>
          <p:spPr>
            <a:xfrm>
              <a:off x="177800" y="-57150"/>
              <a:ext cx="1778811" cy="344573"/>
            </a:xfrm>
            <a:prstGeom prst="rect">
              <a:avLst/>
            </a:prstGeom>
          </p:spPr>
          <p:txBody>
            <a:bodyPr anchor="ctr" rtlCol="false" tIns="50800" lIns="50800" bIns="50800" rIns="50800"/>
            <a:lstStyle/>
            <a:p>
              <a:pPr>
                <a:lnSpc>
                  <a:spcPts val="2499"/>
                </a:lnSpc>
              </a:pPr>
            </a:p>
            <a:p>
              <a:pPr>
                <a:lnSpc>
                  <a:spcPts val="2499"/>
                </a:lnSpc>
              </a:pPr>
              <a:r>
                <a:rPr lang="en-US" sz="2100">
                  <a:solidFill>
                    <a:srgbClr val="000000"/>
                  </a:solidFill>
                  <a:latin typeface="Muller Bold"/>
                </a:rPr>
                <a:t>         What is the order volume by hour across regions? </a:t>
              </a:r>
            </a:p>
            <a:p>
              <a:pPr algn="ctr">
                <a:lnSpc>
                  <a:spcPts val="2499"/>
                </a:lnSpc>
              </a:pPr>
            </a:p>
          </p:txBody>
        </p:sp>
      </p:grpSp>
      <p:grpSp>
        <p:nvGrpSpPr>
          <p:cNvPr name="Group 13" id="13"/>
          <p:cNvGrpSpPr/>
          <p:nvPr/>
        </p:nvGrpSpPr>
        <p:grpSpPr>
          <a:xfrm rot="0">
            <a:off x="9639080" y="876419"/>
            <a:ext cx="7620220" cy="1011663"/>
            <a:chOff x="0" y="0"/>
            <a:chExt cx="2006972" cy="266446"/>
          </a:xfrm>
        </p:grpSpPr>
        <p:sp>
          <p:nvSpPr>
            <p:cNvPr name="Freeform 14" id="14"/>
            <p:cNvSpPr/>
            <p:nvPr/>
          </p:nvSpPr>
          <p:spPr>
            <a:xfrm flipH="false" flipV="false" rot="0">
              <a:off x="0" y="0"/>
              <a:ext cx="2006972" cy="266446"/>
            </a:xfrm>
            <a:custGeom>
              <a:avLst/>
              <a:gdLst/>
              <a:ahLst/>
              <a:cxnLst/>
              <a:rect r="r" b="b" t="t" l="l"/>
              <a:pathLst>
                <a:path h="266446" w="2006972">
                  <a:moveTo>
                    <a:pt x="0" y="0"/>
                  </a:moveTo>
                  <a:lnTo>
                    <a:pt x="1803772" y="0"/>
                  </a:lnTo>
                  <a:lnTo>
                    <a:pt x="2006972" y="133223"/>
                  </a:lnTo>
                  <a:lnTo>
                    <a:pt x="1803772" y="266446"/>
                  </a:lnTo>
                  <a:lnTo>
                    <a:pt x="0" y="266446"/>
                  </a:lnTo>
                  <a:lnTo>
                    <a:pt x="203200" y="133223"/>
                  </a:lnTo>
                  <a:lnTo>
                    <a:pt x="0" y="0"/>
                  </a:lnTo>
                  <a:close/>
                </a:path>
              </a:pathLst>
            </a:custGeom>
            <a:solidFill>
              <a:srgbClr val="FB8C23"/>
            </a:solidFill>
          </p:spPr>
        </p:sp>
        <p:sp>
          <p:nvSpPr>
            <p:cNvPr name="TextBox 15" id="15"/>
            <p:cNvSpPr txBox="true"/>
            <p:nvPr/>
          </p:nvSpPr>
          <p:spPr>
            <a:xfrm>
              <a:off x="177800" y="-57150"/>
              <a:ext cx="1752972" cy="323596"/>
            </a:xfrm>
            <a:prstGeom prst="rect">
              <a:avLst/>
            </a:prstGeom>
          </p:spPr>
          <p:txBody>
            <a:bodyPr anchor="ctr" rtlCol="false" tIns="50800" lIns="50800" bIns="50800" rIns="50800"/>
            <a:lstStyle/>
            <a:p>
              <a:pPr algn="ctr">
                <a:lnSpc>
                  <a:spcPts val="2499"/>
                </a:lnSpc>
              </a:pPr>
            </a:p>
          </p:txBody>
        </p:sp>
      </p:grpSp>
      <p:sp>
        <p:nvSpPr>
          <p:cNvPr name="TextBox 16" id="16"/>
          <p:cNvSpPr txBox="true"/>
          <p:nvPr/>
        </p:nvSpPr>
        <p:spPr>
          <a:xfrm rot="0">
            <a:off x="1393340" y="7138318"/>
            <a:ext cx="7152637" cy="1656022"/>
          </a:xfrm>
          <a:prstGeom prst="rect">
            <a:avLst/>
          </a:prstGeom>
        </p:spPr>
        <p:txBody>
          <a:bodyPr anchor="t" rtlCol="false" tIns="0" lIns="0" bIns="0" rIns="0">
            <a:spAutoFit/>
          </a:bodyPr>
          <a:lstStyle/>
          <a:p>
            <a:pPr algn="ctr">
              <a:lnSpc>
                <a:spcPts val="2522"/>
              </a:lnSpc>
            </a:pPr>
            <a:r>
              <a:rPr lang="en-US" sz="2120">
                <a:solidFill>
                  <a:srgbClr val="FFFFFF"/>
                </a:solidFill>
                <a:latin typeface="Muller"/>
              </a:rPr>
              <a:t> A consistent pattern is observed across all regions, with a sharp rise in the morning, a plateau around midday, and a decrease in the evening. Notably, the South region consistently records the highest volume of orders, while the West region consistently has the lowest.</a:t>
            </a:r>
          </a:p>
        </p:txBody>
      </p:sp>
      <p:sp>
        <p:nvSpPr>
          <p:cNvPr name="TextBox 17" id="17"/>
          <p:cNvSpPr txBox="true"/>
          <p:nvPr/>
        </p:nvSpPr>
        <p:spPr>
          <a:xfrm rot="0">
            <a:off x="10210500" y="7041548"/>
            <a:ext cx="6941817" cy="1945767"/>
          </a:xfrm>
          <a:prstGeom prst="rect">
            <a:avLst/>
          </a:prstGeom>
        </p:spPr>
        <p:txBody>
          <a:bodyPr anchor="t" rtlCol="false" tIns="0" lIns="0" bIns="0" rIns="0">
            <a:spAutoFit/>
          </a:bodyPr>
          <a:lstStyle/>
          <a:p>
            <a:pPr algn="ctr">
              <a:lnSpc>
                <a:spcPts val="2499"/>
              </a:lnSpc>
            </a:pPr>
            <a:r>
              <a:rPr lang="en-US" sz="2100">
                <a:solidFill>
                  <a:srgbClr val="FFFFFF"/>
                </a:solidFill>
                <a:latin typeface="Muller"/>
              </a:rPr>
              <a:t>Across all age groups, a consistent pattern emerges, with order volumes rising significantly in the morning, reaching a peak around noon, and then decreasing in the evening. Notably, the oldest age group, 66+, exhibits an earlier peak and a decline that starts earlier in the day compared to the other age groups.</a:t>
            </a:r>
          </a:p>
        </p:txBody>
      </p:sp>
      <p:sp>
        <p:nvSpPr>
          <p:cNvPr name="TextBox 18" id="18"/>
          <p:cNvSpPr txBox="true"/>
          <p:nvPr/>
        </p:nvSpPr>
        <p:spPr>
          <a:xfrm rot="0">
            <a:off x="10210500" y="1011422"/>
            <a:ext cx="6701500" cy="674983"/>
          </a:xfrm>
          <a:prstGeom prst="rect">
            <a:avLst/>
          </a:prstGeom>
        </p:spPr>
        <p:txBody>
          <a:bodyPr anchor="t" rtlCol="false" tIns="0" lIns="0" bIns="0" rIns="0">
            <a:spAutoFit/>
          </a:bodyPr>
          <a:lstStyle/>
          <a:p>
            <a:pPr algn="ctr">
              <a:lnSpc>
                <a:spcPts val="2407"/>
              </a:lnSpc>
              <a:spcBef>
                <a:spcPct val="0"/>
              </a:spcBef>
            </a:pPr>
            <a:r>
              <a:rPr lang="en-US" sz="2023">
                <a:solidFill>
                  <a:srgbClr val="000000"/>
                </a:solidFill>
                <a:latin typeface="Muller Bold"/>
              </a:rPr>
              <a:t>What is the volume by hour of the day across age groups?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EBE9"/>
        </a:solidFill>
      </p:bgPr>
    </p:bg>
    <p:spTree>
      <p:nvGrpSpPr>
        <p:cNvPr id="1" name=""/>
        <p:cNvGrpSpPr/>
        <p:nvPr/>
      </p:nvGrpSpPr>
      <p:grpSpPr>
        <a:xfrm>
          <a:off x="0" y="0"/>
          <a:ext cx="0" cy="0"/>
          <a:chOff x="0" y="0"/>
          <a:chExt cx="0" cy="0"/>
        </a:xfrm>
      </p:grpSpPr>
      <p:sp>
        <p:nvSpPr>
          <p:cNvPr name="Freeform 2" id="2"/>
          <p:cNvSpPr/>
          <p:nvPr/>
        </p:nvSpPr>
        <p:spPr>
          <a:xfrm flipH="false" flipV="false" rot="-8331682">
            <a:off x="8476925" y="3274510"/>
            <a:ext cx="1170908" cy="1593073"/>
          </a:xfrm>
          <a:custGeom>
            <a:avLst/>
            <a:gdLst/>
            <a:ahLst/>
            <a:cxnLst/>
            <a:rect r="r" b="b" t="t" l="l"/>
            <a:pathLst>
              <a:path h="1593073" w="1170908">
                <a:moveTo>
                  <a:pt x="0" y="0"/>
                </a:moveTo>
                <a:lnTo>
                  <a:pt x="1170909" y="0"/>
                </a:lnTo>
                <a:lnTo>
                  <a:pt x="1170909" y="1593073"/>
                </a:lnTo>
                <a:lnTo>
                  <a:pt x="0" y="1593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4905" y="2050387"/>
            <a:ext cx="6912474" cy="3556222"/>
          </a:xfrm>
          <a:custGeom>
            <a:avLst/>
            <a:gdLst/>
            <a:ahLst/>
            <a:cxnLst/>
            <a:rect r="r" b="b" t="t" l="l"/>
            <a:pathLst>
              <a:path h="3556222" w="6912474">
                <a:moveTo>
                  <a:pt x="0" y="0"/>
                </a:moveTo>
                <a:lnTo>
                  <a:pt x="6912473" y="0"/>
                </a:lnTo>
                <a:lnTo>
                  <a:pt x="6912473" y="3556222"/>
                </a:lnTo>
                <a:lnTo>
                  <a:pt x="0" y="3556222"/>
                </a:lnTo>
                <a:lnTo>
                  <a:pt x="0" y="0"/>
                </a:lnTo>
                <a:close/>
              </a:path>
            </a:pathLst>
          </a:custGeom>
          <a:blipFill>
            <a:blip r:embed="rId4"/>
            <a:stretch>
              <a:fillRect l="-4992" t="0" r="-4992" b="0"/>
            </a:stretch>
          </a:blipFill>
        </p:spPr>
      </p:sp>
      <p:sp>
        <p:nvSpPr>
          <p:cNvPr name="Freeform 4" id="4"/>
          <p:cNvSpPr/>
          <p:nvPr/>
        </p:nvSpPr>
        <p:spPr>
          <a:xfrm flipH="false" flipV="false" rot="0">
            <a:off x="9062379" y="2526301"/>
            <a:ext cx="866568" cy="941921"/>
          </a:xfrm>
          <a:custGeom>
            <a:avLst/>
            <a:gdLst/>
            <a:ahLst/>
            <a:cxnLst/>
            <a:rect r="r" b="b" t="t" l="l"/>
            <a:pathLst>
              <a:path h="941921" w="866568">
                <a:moveTo>
                  <a:pt x="0" y="0"/>
                </a:moveTo>
                <a:lnTo>
                  <a:pt x="866568" y="0"/>
                </a:lnTo>
                <a:lnTo>
                  <a:pt x="866568" y="941921"/>
                </a:lnTo>
                <a:lnTo>
                  <a:pt x="0" y="9419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37949" y="5751764"/>
            <a:ext cx="6106051" cy="3744506"/>
          </a:xfrm>
          <a:custGeom>
            <a:avLst/>
            <a:gdLst/>
            <a:ahLst/>
            <a:cxnLst/>
            <a:rect r="r" b="b" t="t" l="l"/>
            <a:pathLst>
              <a:path h="3744506" w="6106051">
                <a:moveTo>
                  <a:pt x="0" y="0"/>
                </a:moveTo>
                <a:lnTo>
                  <a:pt x="6106051" y="0"/>
                </a:lnTo>
                <a:lnTo>
                  <a:pt x="6106051" y="3744506"/>
                </a:lnTo>
                <a:lnTo>
                  <a:pt x="0" y="3744506"/>
                </a:lnTo>
                <a:lnTo>
                  <a:pt x="0" y="0"/>
                </a:lnTo>
                <a:close/>
              </a:path>
            </a:pathLst>
          </a:custGeom>
          <a:blipFill>
            <a:blip r:embed="rId7"/>
            <a:stretch>
              <a:fillRect l="0" t="0" r="0" b="0"/>
            </a:stretch>
          </a:blipFill>
        </p:spPr>
      </p:sp>
      <p:sp>
        <p:nvSpPr>
          <p:cNvPr name="Freeform 6" id="6"/>
          <p:cNvSpPr/>
          <p:nvPr/>
        </p:nvSpPr>
        <p:spPr>
          <a:xfrm flipH="false" flipV="false" rot="-8100000">
            <a:off x="9432140" y="6591613"/>
            <a:ext cx="1301025" cy="1770102"/>
          </a:xfrm>
          <a:custGeom>
            <a:avLst/>
            <a:gdLst/>
            <a:ahLst/>
            <a:cxnLst/>
            <a:rect r="r" b="b" t="t" l="l"/>
            <a:pathLst>
              <a:path h="1770102" w="1301025">
                <a:moveTo>
                  <a:pt x="0" y="0"/>
                </a:moveTo>
                <a:lnTo>
                  <a:pt x="1301025" y="0"/>
                </a:lnTo>
                <a:lnTo>
                  <a:pt x="1301025" y="1770103"/>
                </a:lnTo>
                <a:lnTo>
                  <a:pt x="0" y="1770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313510" y="5925281"/>
            <a:ext cx="866568" cy="941921"/>
          </a:xfrm>
          <a:custGeom>
            <a:avLst/>
            <a:gdLst/>
            <a:ahLst/>
            <a:cxnLst/>
            <a:rect r="r" b="b" t="t" l="l"/>
            <a:pathLst>
              <a:path h="941921" w="866568">
                <a:moveTo>
                  <a:pt x="0" y="0"/>
                </a:moveTo>
                <a:lnTo>
                  <a:pt x="866568" y="0"/>
                </a:lnTo>
                <a:lnTo>
                  <a:pt x="866568" y="941922"/>
                </a:lnTo>
                <a:lnTo>
                  <a:pt x="0" y="9419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661911" y="7476664"/>
            <a:ext cx="2178052" cy="2178052"/>
          </a:xfrm>
          <a:custGeom>
            <a:avLst/>
            <a:gdLst/>
            <a:ahLst/>
            <a:cxnLst/>
            <a:rect r="r" b="b" t="t" l="l"/>
            <a:pathLst>
              <a:path h="2178052" w="2178052">
                <a:moveTo>
                  <a:pt x="0" y="0"/>
                </a:moveTo>
                <a:lnTo>
                  <a:pt x="2178051" y="0"/>
                </a:lnTo>
                <a:lnTo>
                  <a:pt x="2178051" y="2178052"/>
                </a:lnTo>
                <a:lnTo>
                  <a:pt x="0" y="2178052"/>
                </a:lnTo>
                <a:lnTo>
                  <a:pt x="0" y="0"/>
                </a:lnTo>
                <a:close/>
              </a:path>
            </a:pathLst>
          </a:custGeom>
          <a:blipFill>
            <a:blip r:embed="rId8"/>
            <a:stretch>
              <a:fillRect l="0" t="0" r="0" b="0"/>
            </a:stretch>
          </a:blipFill>
        </p:spPr>
      </p:sp>
      <p:sp>
        <p:nvSpPr>
          <p:cNvPr name="TextBox 9" id="9"/>
          <p:cNvSpPr txBox="true"/>
          <p:nvPr/>
        </p:nvSpPr>
        <p:spPr>
          <a:xfrm rot="0">
            <a:off x="1028700" y="758945"/>
            <a:ext cx="16230600" cy="1171990"/>
          </a:xfrm>
          <a:prstGeom prst="rect">
            <a:avLst/>
          </a:prstGeom>
        </p:spPr>
        <p:txBody>
          <a:bodyPr anchor="t" rtlCol="false" tIns="0" lIns="0" bIns="0" rIns="0">
            <a:spAutoFit/>
          </a:bodyPr>
          <a:lstStyle/>
          <a:p>
            <a:pPr algn="ctr">
              <a:lnSpc>
                <a:spcPts val="4618"/>
              </a:lnSpc>
            </a:pPr>
            <a:r>
              <a:rPr lang="en-US" sz="3913">
                <a:solidFill>
                  <a:srgbClr val="B68763"/>
                </a:solidFill>
                <a:latin typeface="Playfair Display Bold"/>
              </a:rPr>
              <a:t> What time of the day people spend most of their money? </a:t>
            </a:r>
          </a:p>
          <a:p>
            <a:pPr>
              <a:lnSpc>
                <a:spcPts val="4618"/>
              </a:lnSpc>
            </a:pPr>
          </a:p>
        </p:txBody>
      </p:sp>
      <p:sp>
        <p:nvSpPr>
          <p:cNvPr name="TextBox 10" id="10"/>
          <p:cNvSpPr txBox="true"/>
          <p:nvPr/>
        </p:nvSpPr>
        <p:spPr>
          <a:xfrm rot="0">
            <a:off x="10082653" y="2445285"/>
            <a:ext cx="7176647" cy="1625761"/>
          </a:xfrm>
          <a:prstGeom prst="rect">
            <a:avLst/>
          </a:prstGeom>
        </p:spPr>
        <p:txBody>
          <a:bodyPr anchor="t" rtlCol="false" tIns="0" lIns="0" bIns="0" rIns="0">
            <a:spAutoFit/>
          </a:bodyPr>
          <a:lstStyle/>
          <a:p>
            <a:pPr>
              <a:lnSpc>
                <a:spcPts val="2616"/>
              </a:lnSpc>
            </a:pPr>
            <a:r>
              <a:rPr lang="en-US" sz="1744">
                <a:solidFill>
                  <a:srgbClr val="292929">
                    <a:alpha val="80000"/>
                  </a:srgbClr>
                </a:solidFill>
                <a:latin typeface="Poppins"/>
              </a:rPr>
              <a:t>The hours from late morning to early evening (around 10 AM to</a:t>
            </a:r>
          </a:p>
          <a:p>
            <a:pPr>
              <a:lnSpc>
                <a:spcPts val="2616"/>
              </a:lnSpc>
            </a:pPr>
            <a:r>
              <a:rPr lang="en-US" sz="1744">
                <a:solidFill>
                  <a:srgbClr val="292929">
                    <a:alpha val="80000"/>
                  </a:srgbClr>
                </a:solidFill>
                <a:latin typeface="Poppins"/>
              </a:rPr>
              <a:t>4 PM) are the busiest, with the order volume consistently exceeding the busy hour threshold. The least number of orders are placed in the early morning hours (12 AM to 6 AM).</a:t>
            </a:r>
          </a:p>
          <a:p>
            <a:pPr>
              <a:lnSpc>
                <a:spcPts val="2616"/>
              </a:lnSpc>
            </a:pPr>
          </a:p>
        </p:txBody>
      </p:sp>
      <p:sp>
        <p:nvSpPr>
          <p:cNvPr name="TextBox 11" id="11"/>
          <p:cNvSpPr txBox="true"/>
          <p:nvPr/>
        </p:nvSpPr>
        <p:spPr>
          <a:xfrm rot="0">
            <a:off x="11180078" y="6327400"/>
            <a:ext cx="5744407" cy="1300651"/>
          </a:xfrm>
          <a:prstGeom prst="rect">
            <a:avLst/>
          </a:prstGeom>
        </p:spPr>
        <p:txBody>
          <a:bodyPr anchor="t" rtlCol="false" tIns="0" lIns="0" bIns="0" rIns="0">
            <a:spAutoFit/>
          </a:bodyPr>
          <a:lstStyle/>
          <a:p>
            <a:pPr>
              <a:lnSpc>
                <a:spcPts val="2616"/>
              </a:lnSpc>
            </a:pPr>
            <a:r>
              <a:rPr lang="en-US" sz="1744">
                <a:solidFill>
                  <a:srgbClr val="292929">
                    <a:alpha val="80000"/>
                  </a:srgbClr>
                </a:solidFill>
                <a:latin typeface="Poppins"/>
              </a:rPr>
              <a:t>The South region has the highest number of both high and low spenders, while the Northeast has the lowest.</a:t>
            </a:r>
          </a:p>
          <a:p>
            <a:pPr>
              <a:lnSpc>
                <a:spcPts val="261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false" flipV="false" rot="0">
            <a:off x="156962" y="7798438"/>
            <a:ext cx="18288000" cy="2392680"/>
          </a:xfrm>
          <a:custGeom>
            <a:avLst/>
            <a:gdLst/>
            <a:ahLst/>
            <a:cxnLst/>
            <a:rect r="r" b="b" t="t" l="l"/>
            <a:pathLst>
              <a:path h="2392680" w="18288000">
                <a:moveTo>
                  <a:pt x="0" y="0"/>
                </a:moveTo>
                <a:lnTo>
                  <a:pt x="18288000" y="0"/>
                </a:lnTo>
                <a:lnTo>
                  <a:pt x="18288000" y="2392680"/>
                </a:lnTo>
                <a:lnTo>
                  <a:pt x="0" y="2392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29405" y="120544"/>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7485858" y="6186042"/>
            <a:ext cx="10159809" cy="2519112"/>
            <a:chOff x="0" y="0"/>
            <a:chExt cx="2675834" cy="663470"/>
          </a:xfrm>
        </p:grpSpPr>
        <p:sp>
          <p:nvSpPr>
            <p:cNvPr name="Freeform 5" id="5"/>
            <p:cNvSpPr/>
            <p:nvPr/>
          </p:nvSpPr>
          <p:spPr>
            <a:xfrm flipH="false" flipV="false" rot="0">
              <a:off x="0" y="0"/>
              <a:ext cx="2675835" cy="663470"/>
            </a:xfrm>
            <a:custGeom>
              <a:avLst/>
              <a:gdLst/>
              <a:ahLst/>
              <a:cxnLst/>
              <a:rect r="r" b="b" t="t" l="l"/>
              <a:pathLst>
                <a:path h="663470" w="2675835">
                  <a:moveTo>
                    <a:pt x="30481" y="0"/>
                  </a:moveTo>
                  <a:lnTo>
                    <a:pt x="2645354" y="0"/>
                  </a:lnTo>
                  <a:cubicBezTo>
                    <a:pt x="2662188" y="0"/>
                    <a:pt x="2675835" y="13647"/>
                    <a:pt x="2675835" y="30481"/>
                  </a:cubicBezTo>
                  <a:lnTo>
                    <a:pt x="2675835" y="632989"/>
                  </a:lnTo>
                  <a:cubicBezTo>
                    <a:pt x="2675835" y="649823"/>
                    <a:pt x="2662188" y="663470"/>
                    <a:pt x="2645354" y="663470"/>
                  </a:cubicBezTo>
                  <a:lnTo>
                    <a:pt x="30481" y="663470"/>
                  </a:lnTo>
                  <a:cubicBezTo>
                    <a:pt x="13647" y="663470"/>
                    <a:pt x="0" y="649823"/>
                    <a:pt x="0" y="632989"/>
                  </a:cubicBezTo>
                  <a:lnTo>
                    <a:pt x="0" y="30481"/>
                  </a:lnTo>
                  <a:cubicBezTo>
                    <a:pt x="0" y="13647"/>
                    <a:pt x="13647" y="0"/>
                    <a:pt x="30481" y="0"/>
                  </a:cubicBezTo>
                  <a:close/>
                </a:path>
              </a:pathLst>
            </a:custGeom>
            <a:solidFill>
              <a:srgbClr val="FB8C23"/>
            </a:solidFill>
            <a:ln cap="rnd">
              <a:noFill/>
              <a:prstDash val="solid"/>
              <a:round/>
            </a:ln>
          </p:spPr>
        </p:sp>
        <p:sp>
          <p:nvSpPr>
            <p:cNvPr name="TextBox 6" id="6"/>
            <p:cNvSpPr txBox="true"/>
            <p:nvPr/>
          </p:nvSpPr>
          <p:spPr>
            <a:xfrm>
              <a:off x="0" y="-57150"/>
              <a:ext cx="2675834" cy="720620"/>
            </a:xfrm>
            <a:prstGeom prst="rect">
              <a:avLst/>
            </a:prstGeom>
          </p:spPr>
          <p:txBody>
            <a:bodyPr anchor="ctr" rtlCol="false" tIns="50800" lIns="50800" bIns="50800" rIns="50800"/>
            <a:lstStyle/>
            <a:p>
              <a:pPr algn="ctr">
                <a:lnSpc>
                  <a:spcPts val="2499"/>
                </a:lnSpc>
              </a:pPr>
            </a:p>
          </p:txBody>
        </p:sp>
      </p:grpSp>
      <p:sp>
        <p:nvSpPr>
          <p:cNvPr name="Freeform 7" id="7"/>
          <p:cNvSpPr/>
          <p:nvPr/>
        </p:nvSpPr>
        <p:spPr>
          <a:xfrm flipH="false" flipV="false" rot="0">
            <a:off x="561049" y="2620338"/>
            <a:ext cx="6196552" cy="6188268"/>
          </a:xfrm>
          <a:custGeom>
            <a:avLst/>
            <a:gdLst/>
            <a:ahLst/>
            <a:cxnLst/>
            <a:rect r="r" b="b" t="t" l="l"/>
            <a:pathLst>
              <a:path h="6188268" w="6196552">
                <a:moveTo>
                  <a:pt x="0" y="0"/>
                </a:moveTo>
                <a:lnTo>
                  <a:pt x="6196552" y="0"/>
                </a:lnTo>
                <a:lnTo>
                  <a:pt x="6196552" y="6188268"/>
                </a:lnTo>
                <a:lnTo>
                  <a:pt x="0" y="6188268"/>
                </a:lnTo>
                <a:lnTo>
                  <a:pt x="0" y="0"/>
                </a:lnTo>
                <a:close/>
              </a:path>
            </a:pathLst>
          </a:custGeom>
          <a:blipFill>
            <a:blip r:embed="rId4"/>
            <a:stretch>
              <a:fillRect l="0" t="0" r="0" b="0"/>
            </a:stretch>
          </a:blipFill>
        </p:spPr>
      </p:sp>
      <p:sp>
        <p:nvSpPr>
          <p:cNvPr name="Freeform 8" id="8"/>
          <p:cNvSpPr/>
          <p:nvPr/>
        </p:nvSpPr>
        <p:spPr>
          <a:xfrm flipH="false" flipV="false" rot="0">
            <a:off x="8787476" y="7175634"/>
            <a:ext cx="1291299" cy="1141185"/>
          </a:xfrm>
          <a:custGeom>
            <a:avLst/>
            <a:gdLst/>
            <a:ahLst/>
            <a:cxnLst/>
            <a:rect r="r" b="b" t="t" l="l"/>
            <a:pathLst>
              <a:path h="1141185" w="1291299">
                <a:moveTo>
                  <a:pt x="0" y="0"/>
                </a:moveTo>
                <a:lnTo>
                  <a:pt x="1291298" y="0"/>
                </a:lnTo>
                <a:lnTo>
                  <a:pt x="1291298" y="1141186"/>
                </a:lnTo>
                <a:lnTo>
                  <a:pt x="0" y="114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298476" y="7175634"/>
            <a:ext cx="1024512" cy="1245608"/>
          </a:xfrm>
          <a:custGeom>
            <a:avLst/>
            <a:gdLst/>
            <a:ahLst/>
            <a:cxnLst/>
            <a:rect r="r" b="b" t="t" l="l"/>
            <a:pathLst>
              <a:path h="1245608" w="1024512">
                <a:moveTo>
                  <a:pt x="0" y="0"/>
                </a:moveTo>
                <a:lnTo>
                  <a:pt x="1024512" y="0"/>
                </a:lnTo>
                <a:lnTo>
                  <a:pt x="1024512" y="1245608"/>
                </a:lnTo>
                <a:lnTo>
                  <a:pt x="0" y="124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565887" y="7175634"/>
            <a:ext cx="1279808" cy="1374290"/>
          </a:xfrm>
          <a:custGeom>
            <a:avLst/>
            <a:gdLst/>
            <a:ahLst/>
            <a:cxnLst/>
            <a:rect r="r" b="b" t="t" l="l"/>
            <a:pathLst>
              <a:path h="1374290" w="1279808">
                <a:moveTo>
                  <a:pt x="0" y="0"/>
                </a:moveTo>
                <a:lnTo>
                  <a:pt x="1279808" y="0"/>
                </a:lnTo>
                <a:lnTo>
                  <a:pt x="1279808" y="1374290"/>
                </a:lnTo>
                <a:lnTo>
                  <a:pt x="0" y="13742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5326540" y="7175634"/>
            <a:ext cx="1738292" cy="1301547"/>
          </a:xfrm>
          <a:custGeom>
            <a:avLst/>
            <a:gdLst/>
            <a:ahLst/>
            <a:cxnLst/>
            <a:rect r="r" b="b" t="t" l="l"/>
            <a:pathLst>
              <a:path h="1301547" w="1738292">
                <a:moveTo>
                  <a:pt x="0" y="0"/>
                </a:moveTo>
                <a:lnTo>
                  <a:pt x="1738292" y="0"/>
                </a:lnTo>
                <a:lnTo>
                  <a:pt x="1738292" y="1301548"/>
                </a:lnTo>
                <a:lnTo>
                  <a:pt x="0" y="13015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6158331" y="744435"/>
            <a:ext cx="1173069" cy="1275075"/>
          </a:xfrm>
          <a:custGeom>
            <a:avLst/>
            <a:gdLst/>
            <a:ahLst/>
            <a:cxnLst/>
            <a:rect r="r" b="b" t="t" l="l"/>
            <a:pathLst>
              <a:path h="1275075" w="1173069">
                <a:moveTo>
                  <a:pt x="0" y="0"/>
                </a:moveTo>
                <a:lnTo>
                  <a:pt x="1173068" y="0"/>
                </a:lnTo>
                <a:lnTo>
                  <a:pt x="1173068" y="1275075"/>
                </a:lnTo>
                <a:lnTo>
                  <a:pt x="0" y="12750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2129669" y="1164484"/>
            <a:ext cx="14028661" cy="1455854"/>
          </a:xfrm>
          <a:prstGeom prst="rect">
            <a:avLst/>
          </a:prstGeom>
        </p:spPr>
        <p:txBody>
          <a:bodyPr anchor="t" rtlCol="false" tIns="0" lIns="0" bIns="0" rIns="0">
            <a:spAutoFit/>
          </a:bodyPr>
          <a:lstStyle/>
          <a:p>
            <a:pPr>
              <a:lnSpc>
                <a:spcPts val="5249"/>
              </a:lnSpc>
            </a:pPr>
            <a:r>
              <a:rPr lang="en-US" sz="4233">
                <a:solidFill>
                  <a:srgbClr val="B68763"/>
                </a:solidFill>
                <a:latin typeface="Muller Bold"/>
              </a:rPr>
              <a:t>What products are the most popular across regions?</a:t>
            </a:r>
          </a:p>
          <a:p>
            <a:pPr>
              <a:lnSpc>
                <a:spcPts val="5249"/>
              </a:lnSpc>
            </a:pPr>
          </a:p>
        </p:txBody>
      </p:sp>
      <p:sp>
        <p:nvSpPr>
          <p:cNvPr name="TextBox 14" id="14"/>
          <p:cNvSpPr txBox="true"/>
          <p:nvPr/>
        </p:nvSpPr>
        <p:spPr>
          <a:xfrm rot="0">
            <a:off x="7393275" y="2401189"/>
            <a:ext cx="9866025" cy="1669415"/>
          </a:xfrm>
          <a:prstGeom prst="rect">
            <a:avLst/>
          </a:prstGeom>
        </p:spPr>
        <p:txBody>
          <a:bodyPr anchor="t" rtlCol="false" tIns="0" lIns="0" bIns="0" rIns="0">
            <a:spAutoFit/>
          </a:bodyPr>
          <a:lstStyle/>
          <a:p>
            <a:pPr>
              <a:lnSpc>
                <a:spcPts val="3279"/>
              </a:lnSpc>
            </a:pPr>
            <a:r>
              <a:rPr lang="en-US" sz="1999">
                <a:solidFill>
                  <a:srgbClr val="615E5D"/>
                </a:solidFill>
                <a:latin typeface="Muller"/>
              </a:rPr>
              <a:t>Bananas and organic bananas are consistently the top two most popular items in all regions, with bananas being the most frequently ordered item. This ongoing trend indicates that these products may be essential purchases for many customers in these areas.</a:t>
            </a:r>
          </a:p>
        </p:txBody>
      </p:sp>
      <p:sp>
        <p:nvSpPr>
          <p:cNvPr name="TextBox 15" id="15"/>
          <p:cNvSpPr txBox="true"/>
          <p:nvPr/>
        </p:nvSpPr>
        <p:spPr>
          <a:xfrm rot="0">
            <a:off x="7393275" y="4423029"/>
            <a:ext cx="10012917" cy="1555179"/>
          </a:xfrm>
          <a:prstGeom prst="rect">
            <a:avLst/>
          </a:prstGeom>
        </p:spPr>
        <p:txBody>
          <a:bodyPr anchor="t" rtlCol="false" tIns="0" lIns="0" bIns="0" rIns="0">
            <a:spAutoFit/>
          </a:bodyPr>
          <a:lstStyle/>
          <a:p>
            <a:pPr>
              <a:lnSpc>
                <a:spcPts val="2380"/>
              </a:lnSpc>
            </a:pPr>
            <a:r>
              <a:rPr lang="en-US" sz="2000">
                <a:solidFill>
                  <a:srgbClr val="737373"/>
                </a:solidFill>
                <a:latin typeface="Muller"/>
              </a:rPr>
              <a:t>For the Midwest and Northeast, organic strawberries, organic baby spinach, and organic Hass avocados follow as the next most popular items, whereas in the South and West, organic strawberries rank third, with organic baby spinach and organic Hass avocados also making it into the top five.</a:t>
            </a:r>
          </a:p>
          <a:p>
            <a:pPr>
              <a:lnSpc>
                <a:spcPts val="2499"/>
              </a:lnSpc>
              <a:spcBef>
                <a:spcPct val="0"/>
              </a:spcBef>
            </a:pPr>
          </a:p>
        </p:txBody>
      </p:sp>
      <p:sp>
        <p:nvSpPr>
          <p:cNvPr name="TextBox 16" id="16"/>
          <p:cNvSpPr txBox="true"/>
          <p:nvPr/>
        </p:nvSpPr>
        <p:spPr>
          <a:xfrm rot="0">
            <a:off x="8085863" y="6394413"/>
            <a:ext cx="8905443" cy="365021"/>
          </a:xfrm>
          <a:prstGeom prst="rect">
            <a:avLst/>
          </a:prstGeom>
        </p:spPr>
        <p:txBody>
          <a:bodyPr anchor="t" rtlCol="false" tIns="0" lIns="0" bIns="0" rIns="0">
            <a:spAutoFit/>
          </a:bodyPr>
          <a:lstStyle/>
          <a:p>
            <a:pPr algn="ctr">
              <a:lnSpc>
                <a:spcPts val="2877"/>
              </a:lnSpc>
              <a:spcBef>
                <a:spcPct val="0"/>
              </a:spcBef>
            </a:pPr>
            <a:r>
              <a:rPr lang="en-US" sz="2418">
                <a:solidFill>
                  <a:srgbClr val="FFFFFF"/>
                </a:solidFill>
                <a:latin typeface="Tex Gyre Termes Bold"/>
              </a:rPr>
              <a:t>Most popular products across regions</a:t>
            </a:r>
            <a:r>
              <a:rPr lang="en-US" sz="2418">
                <a:solidFill>
                  <a:srgbClr val="FFFFFF"/>
                </a:solidFill>
                <a:latin typeface="Tex Gyre Termes Bold"/>
              </a:rPr>
              <a:t>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2F0"/>
        </a:solidFill>
      </p:bgPr>
    </p:bg>
    <p:spTree>
      <p:nvGrpSpPr>
        <p:cNvPr id="1" name=""/>
        <p:cNvGrpSpPr/>
        <p:nvPr/>
      </p:nvGrpSpPr>
      <p:grpSpPr>
        <a:xfrm>
          <a:off x="0" y="0"/>
          <a:ext cx="0" cy="0"/>
          <a:chOff x="0" y="0"/>
          <a:chExt cx="0" cy="0"/>
        </a:xfrm>
      </p:grpSpPr>
      <p:sp>
        <p:nvSpPr>
          <p:cNvPr name="Freeform 2" id="2"/>
          <p:cNvSpPr/>
          <p:nvPr/>
        </p:nvSpPr>
        <p:spPr>
          <a:xfrm flipH="false" flipV="false" rot="0">
            <a:off x="0" y="8427452"/>
            <a:ext cx="18288000" cy="2392680"/>
          </a:xfrm>
          <a:custGeom>
            <a:avLst/>
            <a:gdLst/>
            <a:ahLst/>
            <a:cxnLst/>
            <a:rect r="r" b="b" t="t" l="l"/>
            <a:pathLst>
              <a:path h="2392680" w="18288000">
                <a:moveTo>
                  <a:pt x="0" y="0"/>
                </a:moveTo>
                <a:lnTo>
                  <a:pt x="18288000" y="0"/>
                </a:lnTo>
                <a:lnTo>
                  <a:pt x="18288000" y="2392680"/>
                </a:lnTo>
                <a:lnTo>
                  <a:pt x="0" y="2392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35711"/>
            <a:ext cx="18288000" cy="2392680"/>
          </a:xfrm>
          <a:custGeom>
            <a:avLst/>
            <a:gdLst/>
            <a:ahLst/>
            <a:cxnLst/>
            <a:rect r="r" b="b" t="t" l="l"/>
            <a:pathLst>
              <a:path h="2392680" w="18288000">
                <a:moveTo>
                  <a:pt x="18288000" y="2392680"/>
                </a:moveTo>
                <a:lnTo>
                  <a:pt x="0" y="2392680"/>
                </a:lnTo>
                <a:lnTo>
                  <a:pt x="0" y="0"/>
                </a:lnTo>
                <a:lnTo>
                  <a:pt x="18288000" y="0"/>
                </a:lnTo>
                <a:lnTo>
                  <a:pt x="18288000" y="23926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4451" y="1235629"/>
            <a:ext cx="3164533" cy="3330212"/>
          </a:xfrm>
          <a:custGeom>
            <a:avLst/>
            <a:gdLst/>
            <a:ahLst/>
            <a:cxnLst/>
            <a:rect r="r" b="b" t="t" l="l"/>
            <a:pathLst>
              <a:path h="3330212" w="3164533">
                <a:moveTo>
                  <a:pt x="0" y="0"/>
                </a:moveTo>
                <a:lnTo>
                  <a:pt x="3164533" y="0"/>
                </a:lnTo>
                <a:lnTo>
                  <a:pt x="3164533" y="3330212"/>
                </a:lnTo>
                <a:lnTo>
                  <a:pt x="0" y="3330212"/>
                </a:lnTo>
                <a:lnTo>
                  <a:pt x="0" y="0"/>
                </a:lnTo>
                <a:close/>
              </a:path>
            </a:pathLst>
          </a:custGeom>
          <a:blipFill>
            <a:blip r:embed="rId4"/>
            <a:stretch>
              <a:fillRect l="-2617" t="0" r="-2617" b="0"/>
            </a:stretch>
          </a:blipFill>
        </p:spPr>
      </p:sp>
      <p:sp>
        <p:nvSpPr>
          <p:cNvPr name="Freeform 5" id="5"/>
          <p:cNvSpPr/>
          <p:nvPr/>
        </p:nvSpPr>
        <p:spPr>
          <a:xfrm flipH="false" flipV="false" rot="-4463850">
            <a:off x="5295728" y="2071939"/>
            <a:ext cx="1389351" cy="2625921"/>
          </a:xfrm>
          <a:custGeom>
            <a:avLst/>
            <a:gdLst/>
            <a:ahLst/>
            <a:cxnLst/>
            <a:rect r="r" b="b" t="t" l="l"/>
            <a:pathLst>
              <a:path h="2625921" w="1389351">
                <a:moveTo>
                  <a:pt x="0" y="0"/>
                </a:moveTo>
                <a:lnTo>
                  <a:pt x="1389351" y="0"/>
                </a:lnTo>
                <a:lnTo>
                  <a:pt x="1389351" y="2625921"/>
                </a:lnTo>
                <a:lnTo>
                  <a:pt x="0" y="26259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652180" y="4746285"/>
            <a:ext cx="5992109" cy="4793687"/>
          </a:xfrm>
          <a:custGeom>
            <a:avLst/>
            <a:gdLst/>
            <a:ahLst/>
            <a:cxnLst/>
            <a:rect r="r" b="b" t="t" l="l"/>
            <a:pathLst>
              <a:path h="4793687" w="5992109">
                <a:moveTo>
                  <a:pt x="0" y="0"/>
                </a:moveTo>
                <a:lnTo>
                  <a:pt x="5992109" y="0"/>
                </a:lnTo>
                <a:lnTo>
                  <a:pt x="5992109" y="4793687"/>
                </a:lnTo>
                <a:lnTo>
                  <a:pt x="0" y="4793687"/>
                </a:lnTo>
                <a:lnTo>
                  <a:pt x="0" y="0"/>
                </a:lnTo>
                <a:close/>
              </a:path>
            </a:pathLst>
          </a:custGeom>
          <a:blipFill>
            <a:blip r:embed="rId7"/>
            <a:stretch>
              <a:fillRect l="0" t="0" r="0" b="0"/>
            </a:stretch>
          </a:blipFill>
        </p:spPr>
      </p:sp>
      <p:sp>
        <p:nvSpPr>
          <p:cNvPr name="Freeform 7" id="7"/>
          <p:cNvSpPr/>
          <p:nvPr/>
        </p:nvSpPr>
        <p:spPr>
          <a:xfrm flipH="false" flipV="false" rot="-1727057">
            <a:off x="9862071" y="6156600"/>
            <a:ext cx="1524555" cy="430687"/>
          </a:xfrm>
          <a:custGeom>
            <a:avLst/>
            <a:gdLst/>
            <a:ahLst/>
            <a:cxnLst/>
            <a:rect r="r" b="b" t="t" l="l"/>
            <a:pathLst>
              <a:path h="430687" w="1524555">
                <a:moveTo>
                  <a:pt x="0" y="0"/>
                </a:moveTo>
                <a:lnTo>
                  <a:pt x="1524556" y="0"/>
                </a:lnTo>
                <a:lnTo>
                  <a:pt x="1524556" y="430687"/>
                </a:lnTo>
                <a:lnTo>
                  <a:pt x="0" y="4306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604073">
            <a:off x="9764450" y="7873814"/>
            <a:ext cx="1524555" cy="430687"/>
          </a:xfrm>
          <a:custGeom>
            <a:avLst/>
            <a:gdLst/>
            <a:ahLst/>
            <a:cxnLst/>
            <a:rect r="r" b="b" t="t" l="l"/>
            <a:pathLst>
              <a:path h="430687" w="1524555">
                <a:moveTo>
                  <a:pt x="0" y="0"/>
                </a:moveTo>
                <a:lnTo>
                  <a:pt x="1524556" y="0"/>
                </a:lnTo>
                <a:lnTo>
                  <a:pt x="1524556" y="430687"/>
                </a:lnTo>
                <a:lnTo>
                  <a:pt x="0" y="4306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077206" y="8351249"/>
            <a:ext cx="1170740" cy="1272543"/>
          </a:xfrm>
          <a:custGeom>
            <a:avLst/>
            <a:gdLst/>
            <a:ahLst/>
            <a:cxnLst/>
            <a:rect r="r" b="b" t="t" l="l"/>
            <a:pathLst>
              <a:path h="1272543" w="1170740">
                <a:moveTo>
                  <a:pt x="0" y="0"/>
                </a:moveTo>
                <a:lnTo>
                  <a:pt x="1170740" y="0"/>
                </a:lnTo>
                <a:lnTo>
                  <a:pt x="1170740" y="1272543"/>
                </a:lnTo>
                <a:lnTo>
                  <a:pt x="0" y="12725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4741303">
            <a:off x="1203594" y="6543542"/>
            <a:ext cx="1358394" cy="1476515"/>
          </a:xfrm>
          <a:custGeom>
            <a:avLst/>
            <a:gdLst/>
            <a:ahLst/>
            <a:cxnLst/>
            <a:rect r="r" b="b" t="t" l="l"/>
            <a:pathLst>
              <a:path h="1476515" w="1358394">
                <a:moveTo>
                  <a:pt x="0" y="0"/>
                </a:moveTo>
                <a:lnTo>
                  <a:pt x="1358394" y="0"/>
                </a:lnTo>
                <a:lnTo>
                  <a:pt x="1358394" y="1476515"/>
                </a:lnTo>
                <a:lnTo>
                  <a:pt x="0" y="14765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7047123" y="1774719"/>
            <a:ext cx="10212177" cy="1610180"/>
          </a:xfrm>
          <a:prstGeom prst="rect">
            <a:avLst/>
          </a:prstGeom>
        </p:spPr>
        <p:txBody>
          <a:bodyPr anchor="t" rtlCol="false" tIns="0" lIns="0" bIns="0" rIns="0">
            <a:spAutoFit/>
          </a:bodyPr>
          <a:lstStyle/>
          <a:p>
            <a:pPr algn="ctr" marL="0" indent="0" lvl="0">
              <a:lnSpc>
                <a:spcPts val="5794"/>
              </a:lnSpc>
              <a:spcBef>
                <a:spcPct val="0"/>
              </a:spcBef>
            </a:pPr>
            <a:r>
              <a:rPr lang="en-US" sz="4672">
                <a:solidFill>
                  <a:srgbClr val="B68763"/>
                </a:solidFill>
                <a:latin typeface="Muller Bold"/>
              </a:rPr>
              <a:t>What are the Top 20 most reordered products? </a:t>
            </a:r>
          </a:p>
        </p:txBody>
      </p:sp>
      <p:sp>
        <p:nvSpPr>
          <p:cNvPr name="TextBox 12" id="12"/>
          <p:cNvSpPr txBox="true"/>
          <p:nvPr/>
        </p:nvSpPr>
        <p:spPr>
          <a:xfrm rot="0">
            <a:off x="11396129" y="5292834"/>
            <a:ext cx="5851817" cy="1240790"/>
          </a:xfrm>
          <a:prstGeom prst="rect">
            <a:avLst/>
          </a:prstGeom>
        </p:spPr>
        <p:txBody>
          <a:bodyPr anchor="t" rtlCol="false" tIns="0" lIns="0" bIns="0" rIns="0">
            <a:spAutoFit/>
          </a:bodyPr>
          <a:lstStyle/>
          <a:p>
            <a:pPr>
              <a:lnSpc>
                <a:spcPts val="2380"/>
              </a:lnSpc>
            </a:pPr>
            <a:r>
              <a:rPr lang="en-US" sz="2000">
                <a:solidFill>
                  <a:srgbClr val="B68763"/>
                </a:solidFill>
                <a:latin typeface="Muller"/>
              </a:rPr>
              <a:t>Products like "Raw Veggie Wrappers" and "Serenity Ultimate Extrema Overnight Pads" have reorder rates around 94% and 93%, indicating high customer loyalty or product dependence.</a:t>
            </a:r>
          </a:p>
        </p:txBody>
      </p:sp>
      <p:sp>
        <p:nvSpPr>
          <p:cNvPr name="TextBox 13" id="13"/>
          <p:cNvSpPr txBox="true"/>
          <p:nvPr/>
        </p:nvSpPr>
        <p:spPr>
          <a:xfrm rot="0">
            <a:off x="11407483" y="6966553"/>
            <a:ext cx="5851817" cy="1536065"/>
          </a:xfrm>
          <a:prstGeom prst="rect">
            <a:avLst/>
          </a:prstGeom>
        </p:spPr>
        <p:txBody>
          <a:bodyPr anchor="t" rtlCol="false" tIns="0" lIns="0" bIns="0" rIns="0">
            <a:spAutoFit/>
          </a:bodyPr>
          <a:lstStyle/>
          <a:p>
            <a:pPr>
              <a:lnSpc>
                <a:spcPts val="2380"/>
              </a:lnSpc>
            </a:pPr>
            <a:r>
              <a:rPr lang="en-US" sz="2000">
                <a:solidFill>
                  <a:srgbClr val="B68763"/>
                </a:solidFill>
                <a:latin typeface="Muller"/>
              </a:rPr>
              <a:t>Energy-related items like "Orange Energy Shots" and "Energy Shot, Grape Flavor" also feature prominently, which might indicate a customer preference for quick energy boosts.</a:t>
            </a:r>
          </a:p>
          <a:p>
            <a:pPr>
              <a:lnSpc>
                <a:spcPts val="238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DAF_4idWKmU</dc:identifier>
  <dcterms:modified xsi:type="dcterms:W3CDTF">2011-08-01T06:04:30Z</dcterms:modified>
  <cp:revision>1</cp:revision>
  <dc:title>Natural Organic Food &amp; Grocery Store Presentation Template</dc:title>
</cp:coreProperties>
</file>